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5"/>
  </p:handoutMasterIdLst>
  <p:sldIdLst>
    <p:sldId id="319" r:id="rId2"/>
    <p:sldId id="256" r:id="rId3"/>
    <p:sldId id="257" r:id="rId4"/>
    <p:sldId id="258" r:id="rId5"/>
    <p:sldId id="259" r:id="rId6"/>
    <p:sldId id="260" r:id="rId7"/>
    <p:sldId id="261" r:id="rId8"/>
    <p:sldId id="303" r:id="rId9"/>
    <p:sldId id="262" r:id="rId10"/>
    <p:sldId id="315" r:id="rId11"/>
    <p:sldId id="30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317" r:id="rId24"/>
    <p:sldId id="274" r:id="rId25"/>
    <p:sldId id="318" r:id="rId26"/>
    <p:sldId id="316" r:id="rId27"/>
    <p:sldId id="320" r:id="rId28"/>
    <p:sldId id="275" r:id="rId29"/>
    <p:sldId id="276" r:id="rId30"/>
    <p:sldId id="277" r:id="rId31"/>
    <p:sldId id="278" r:id="rId32"/>
    <p:sldId id="279" r:id="rId33"/>
    <p:sldId id="280" r:id="rId34"/>
    <p:sldId id="306" r:id="rId35"/>
    <p:sldId id="281" r:id="rId36"/>
    <p:sldId id="282" r:id="rId37"/>
    <p:sldId id="305" r:id="rId38"/>
    <p:sldId id="283" r:id="rId39"/>
    <p:sldId id="284" r:id="rId40"/>
    <p:sldId id="285" r:id="rId41"/>
    <p:sldId id="286" r:id="rId42"/>
    <p:sldId id="287" r:id="rId43"/>
    <p:sldId id="334" r:id="rId44"/>
    <p:sldId id="288" r:id="rId45"/>
    <p:sldId id="289" r:id="rId46"/>
    <p:sldId id="290" r:id="rId47"/>
    <p:sldId id="291" r:id="rId48"/>
    <p:sldId id="292" r:id="rId49"/>
    <p:sldId id="322" r:id="rId50"/>
    <p:sldId id="323" r:id="rId51"/>
    <p:sldId id="324" r:id="rId52"/>
    <p:sldId id="325" r:id="rId53"/>
    <p:sldId id="321" r:id="rId54"/>
    <p:sldId id="327" r:id="rId55"/>
    <p:sldId id="328" r:id="rId56"/>
    <p:sldId id="293" r:id="rId57"/>
    <p:sldId id="326" r:id="rId58"/>
    <p:sldId id="307" r:id="rId59"/>
    <p:sldId id="308" r:id="rId60"/>
    <p:sldId id="329" r:id="rId61"/>
    <p:sldId id="300" r:id="rId62"/>
    <p:sldId id="301" r:id="rId63"/>
    <p:sldId id="302" r:id="rId64"/>
    <p:sldId id="299" r:id="rId65"/>
    <p:sldId id="331" r:id="rId66"/>
    <p:sldId id="312" r:id="rId67"/>
    <p:sldId id="330" r:id="rId68"/>
    <p:sldId id="332" r:id="rId69"/>
    <p:sldId id="333" r:id="rId70"/>
    <p:sldId id="310" r:id="rId71"/>
    <p:sldId id="311" r:id="rId72"/>
    <p:sldId id="313" r:id="rId73"/>
    <p:sldId id="314" r:id="rId74"/>
    <p:sldId id="336" r:id="rId75"/>
    <p:sldId id="294" r:id="rId76"/>
    <p:sldId id="335" r:id="rId77"/>
    <p:sldId id="295" r:id="rId78"/>
    <p:sldId id="338" r:id="rId79"/>
    <p:sldId id="337" r:id="rId80"/>
    <p:sldId id="339" r:id="rId81"/>
    <p:sldId id="296" r:id="rId82"/>
    <p:sldId id="297" r:id="rId83"/>
    <p:sldId id="298" r:id="rId8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51" autoAdjust="0"/>
    <p:restoredTop sz="94660"/>
  </p:normalViewPr>
  <p:slideViewPr>
    <p:cSldViewPr>
      <p:cViewPr varScale="1">
        <p:scale>
          <a:sx n="102" d="100"/>
          <a:sy n="102" d="100"/>
        </p:scale>
        <p:origin x="-2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BDCE-466B-43B9-B853-2D430BA7C92C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B1410-9B6E-48C8-9FD4-0F629F6501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mailto:3.@Vali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mailto:4.@Autowired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udgttl12" TargetMode="External"/><Relationship Id="rId2" Type="http://schemas.openxmlformats.org/officeDocument/2006/relationships/hyperlink" Target="http://blog.naver.com/udgttl12/22001208732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vnrepository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59912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660232" y="54868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 smtClean="0"/>
              <a:t>컨텍스트명</a:t>
            </a:r>
            <a:r>
              <a:rPr lang="ko-KR" altLang="en-US" dirty="0" smtClean="0"/>
              <a:t> 변경하기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8674338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/>
          <p:cNvCxnSpPr/>
          <p:nvPr/>
        </p:nvCxnSpPr>
        <p:spPr>
          <a:xfrm>
            <a:off x="683568" y="5373216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아래쪽 화살표 4"/>
          <p:cNvSpPr/>
          <p:nvPr/>
        </p:nvSpPr>
        <p:spPr>
          <a:xfrm>
            <a:off x="395536" y="4653136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데이터 처리하기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HttpServletRequest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클래스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HttpServletRequest</a:t>
            </a:r>
            <a:r>
              <a:rPr lang="ko-KR" altLang="en-US" sz="1100" dirty="0" smtClean="0"/>
              <a:t>클래스를 이용해서 </a:t>
            </a:r>
            <a:r>
              <a:rPr lang="en-US" altLang="ko-KR" sz="1100" dirty="0" err="1" smtClean="0"/>
              <a:t>getParameter</a:t>
            </a:r>
            <a:r>
              <a:rPr lang="ko-KR" altLang="en-US" sz="1100" dirty="0" smtClean="0"/>
              <a:t>값을 사용해서 값을 받을 수 있다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1554" y="1827663"/>
            <a:ext cx="4091420" cy="1679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756" y="3507527"/>
            <a:ext cx="3314700" cy="800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1554" y="4570551"/>
            <a:ext cx="1250156" cy="11430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3697941" y="2572871"/>
            <a:ext cx="894230" cy="10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50374" y="3483511"/>
            <a:ext cx="2602006" cy="341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9879" y="3834579"/>
            <a:ext cx="738483" cy="506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1268362" y="4340055"/>
            <a:ext cx="3134032" cy="66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878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324" y="1830338"/>
            <a:ext cx="5472113" cy="13239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@</a:t>
            </a:r>
            <a:r>
              <a:rPr lang="en-US" altLang="ko-KR" sz="1600" b="1" dirty="0" err="1" smtClean="0">
                <a:latin typeface="+mn-ea"/>
              </a:rPr>
              <a:t>RequestParam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어노테이션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RequestParam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어노테이션을</a:t>
            </a:r>
            <a:r>
              <a:rPr lang="ko-KR" altLang="en-US" sz="1100" dirty="0" smtClean="0"/>
              <a:t> 이용해서 데이터를 전송하는 방법에 대해서 살펴 봅니다</a:t>
            </a:r>
            <a:r>
              <a:rPr lang="en-US" altLang="ko-KR" sz="1100" dirty="0"/>
              <a:t>. (</a:t>
            </a:r>
            <a:r>
              <a:rPr lang="en-US" altLang="ko-KR" sz="1100" dirty="0" smtClean="0"/>
              <a:t>spring_13_1_ex1_springex)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238" y="3707683"/>
            <a:ext cx="3393281" cy="819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2915" y="4742682"/>
            <a:ext cx="1407319" cy="1285875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983217" y="2310582"/>
            <a:ext cx="1680164" cy="134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53612" y="3656909"/>
            <a:ext cx="2706906" cy="341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983218" y="2310581"/>
            <a:ext cx="3317234" cy="134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88871" y="3991897"/>
            <a:ext cx="738483" cy="5506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0" idx="1"/>
          </p:cNvCxnSpPr>
          <p:nvPr/>
        </p:nvCxnSpPr>
        <p:spPr>
          <a:xfrm flipH="1" flipV="1">
            <a:off x="1348987" y="4500743"/>
            <a:ext cx="2983928" cy="88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725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데이터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커맨드</a:t>
            </a:r>
            <a:r>
              <a:rPr lang="en-US" altLang="ko-KR" sz="1600" b="1" dirty="0">
                <a:latin typeface="+mn-ea"/>
              </a:rPr>
              <a:t>) </a:t>
            </a:r>
            <a:r>
              <a:rPr lang="ko-KR" altLang="en-US" sz="1600" b="1" dirty="0">
                <a:latin typeface="+mn-ea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159705"/>
            <a:ext cx="20574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데이터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커맨드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객체를 이용하여 데이터 많을 경우 간단하게 사용 할 수 있습니다</a:t>
            </a:r>
            <a:r>
              <a:rPr lang="en-US" altLang="ko-KR" sz="1100" dirty="0" smtClean="0"/>
              <a:t>. (spring_13_1_ex1_springex)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181" y="1869270"/>
            <a:ext cx="3960998" cy="22542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408" y="2042260"/>
            <a:ext cx="3713569" cy="10233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3182" y="1623830"/>
            <a:ext cx="800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기존 방법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다소 </a:t>
            </a:r>
            <a:r>
              <a:rPr lang="ko-KR" altLang="en-US" sz="1200" b="1" dirty="0" err="1" smtClean="0"/>
              <a:t>코드양이</a:t>
            </a:r>
            <a:r>
              <a:rPr lang="ko-KR" altLang="en-US" sz="1200" b="1" dirty="0" smtClean="0"/>
              <a:t> 많다</a:t>
            </a:r>
            <a:r>
              <a:rPr lang="en-US" altLang="ko-KR" sz="1200" b="1" dirty="0" smtClean="0"/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4408" y="5027482"/>
            <a:ext cx="3713569" cy="102334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3182" y="4609052"/>
            <a:ext cx="800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개선 방법 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코드양이</a:t>
            </a:r>
            <a:r>
              <a:rPr lang="ko-KR" altLang="en-US" sz="1200" b="1" dirty="0" smtClean="0"/>
              <a:t> 적다</a:t>
            </a:r>
            <a:r>
              <a:rPr lang="en-US" altLang="ko-KR" sz="1200" b="1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181" y="4978315"/>
            <a:ext cx="2557463" cy="120015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729673" y="5188770"/>
            <a:ext cx="1119035" cy="316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14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13-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@</a:t>
            </a:r>
            <a:r>
              <a:rPr lang="en-US" altLang="ko-KR" sz="1600" b="1" dirty="0" err="1" smtClean="0">
                <a:latin typeface="+mn-ea"/>
              </a:rPr>
              <a:t>PathVariable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457950" y="6159705"/>
            <a:ext cx="20574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pPr/>
              <a:t>15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@</a:t>
            </a:r>
            <a:r>
              <a:rPr lang="en-US" altLang="ko-KR" sz="1100" dirty="0" err="1" smtClean="0">
                <a:latin typeface="+mn-ea"/>
              </a:rPr>
              <a:t>PathValriable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어노테이션을</a:t>
            </a:r>
            <a:r>
              <a:rPr lang="ko-KR" altLang="en-US" sz="1100" dirty="0" smtClean="0">
                <a:latin typeface="+mn-ea"/>
              </a:rPr>
              <a:t> 이용하면 경로</a:t>
            </a:r>
            <a:r>
              <a:rPr lang="en-US" altLang="ko-KR" sz="1100" dirty="0" smtClean="0">
                <a:latin typeface="+mn-ea"/>
              </a:rPr>
              <a:t>(path)</a:t>
            </a:r>
            <a:r>
              <a:rPr lang="ko-KR" altLang="en-US" sz="1100" dirty="0" smtClean="0">
                <a:latin typeface="+mn-ea"/>
              </a:rPr>
              <a:t>에 변수를 넣어 </a:t>
            </a:r>
            <a:r>
              <a:rPr lang="ko-KR" altLang="en-US" sz="1100" dirty="0" err="1" smtClean="0">
                <a:latin typeface="+mn-ea"/>
              </a:rPr>
              <a:t>요청메소드에서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파라미터로</a:t>
            </a:r>
            <a:r>
              <a:rPr lang="ko-KR" altLang="en-US" sz="1100" dirty="0" smtClean="0">
                <a:latin typeface="+mn-ea"/>
              </a:rPr>
              <a:t> 이용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956" y="5280704"/>
            <a:ext cx="1735931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8536" y="1938138"/>
            <a:ext cx="227885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432" y="3339803"/>
            <a:ext cx="38290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641822" y="1930188"/>
            <a:ext cx="548640" cy="3458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2"/>
          </p:cNvCxnSpPr>
          <p:nvPr/>
        </p:nvCxnSpPr>
        <p:spPr>
          <a:xfrm flipH="1">
            <a:off x="2373464" y="2276069"/>
            <a:ext cx="542678" cy="1175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766184" y="3451118"/>
            <a:ext cx="1203628" cy="161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56060" y="3557136"/>
            <a:ext cx="536216" cy="2462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5936" y="5340758"/>
            <a:ext cx="2364581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>
            <a:off x="3512490" y="3822105"/>
            <a:ext cx="149086" cy="1894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38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62880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체크박스 값을 확인해보자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791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833" y="2150290"/>
            <a:ext cx="3043238" cy="981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14-1.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@</a:t>
            </a:r>
            <a:r>
              <a:rPr lang="en-US" altLang="ko-KR" sz="1600" b="1" dirty="0" err="1" smtClean="0">
                <a:latin typeface="+mn-ea"/>
              </a:rPr>
              <a:t>RequestMapping</a:t>
            </a:r>
            <a:r>
              <a:rPr lang="ko-KR" altLang="en-US" sz="1600" b="1" dirty="0" smtClean="0">
                <a:latin typeface="+mn-ea"/>
              </a:rPr>
              <a:t>에서 </a:t>
            </a:r>
            <a:r>
              <a:rPr lang="en-US" altLang="ko-KR" sz="1600" b="1" dirty="0" smtClean="0">
                <a:latin typeface="+mn-ea"/>
              </a:rPr>
              <a:t>Get</a:t>
            </a:r>
            <a:r>
              <a:rPr lang="ko-KR" altLang="en-US" sz="1600" b="1" dirty="0" smtClean="0">
                <a:latin typeface="+mn-ea"/>
              </a:rPr>
              <a:t>방식과 </a:t>
            </a:r>
            <a:r>
              <a:rPr lang="en-US" altLang="ko-KR" sz="1600" b="1" dirty="0" smtClean="0">
                <a:latin typeface="+mn-ea"/>
              </a:rPr>
              <a:t>Post</a:t>
            </a:r>
            <a:r>
              <a:rPr lang="ko-KR" altLang="en-US" sz="1600" b="1" dirty="0" smtClean="0">
                <a:latin typeface="+mn-ea"/>
              </a:rPr>
              <a:t>방식  명시하지 않으면 </a:t>
            </a:r>
            <a:r>
              <a:rPr lang="en-US" altLang="ko-KR" sz="1600" b="1" dirty="0" smtClean="0">
                <a:latin typeface="+mn-ea"/>
              </a:rPr>
              <a:t>get</a:t>
            </a:r>
            <a:r>
              <a:rPr lang="ko-KR" altLang="en-US" sz="1600" b="1" dirty="0" smtClean="0">
                <a:latin typeface="+mn-ea"/>
              </a:rPr>
              <a:t>방식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7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@</a:t>
            </a:r>
            <a:r>
              <a:rPr lang="en-US" altLang="ko-KR" sz="1100" dirty="0" err="1" smtClean="0">
                <a:latin typeface="+mn-ea"/>
              </a:rPr>
              <a:t>RequestMapping</a:t>
            </a:r>
            <a:r>
              <a:rPr lang="ko-KR" altLang="en-US" sz="1100" dirty="0" smtClean="0">
                <a:latin typeface="+mn-ea"/>
              </a:rPr>
              <a:t>에서 요청을 방을 때 </a:t>
            </a:r>
            <a:r>
              <a:rPr lang="en-US" altLang="ko-KR" sz="1100" dirty="0" smtClean="0">
                <a:latin typeface="+mn-ea"/>
              </a:rPr>
              <a:t>Get</a:t>
            </a:r>
            <a:r>
              <a:rPr lang="ko-KR" altLang="en-US" sz="1100" dirty="0" smtClean="0">
                <a:latin typeface="+mn-ea"/>
              </a:rPr>
              <a:t>방식과 </a:t>
            </a:r>
            <a:r>
              <a:rPr lang="en-US" altLang="ko-KR" sz="1100" dirty="0" smtClean="0">
                <a:latin typeface="+mn-ea"/>
              </a:rPr>
              <a:t>Post</a:t>
            </a:r>
            <a:r>
              <a:rPr lang="ko-KR" altLang="en-US" sz="1100" dirty="0" smtClean="0">
                <a:latin typeface="+mn-ea"/>
              </a:rPr>
              <a:t>방식을 구분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spring_14_1_ex1_srpingex)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833" y="3378187"/>
            <a:ext cx="4014788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1447" y="2103411"/>
            <a:ext cx="207168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1447" y="3930637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856628" y="2154376"/>
            <a:ext cx="900485" cy="284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0219" y="3419268"/>
            <a:ext cx="1093304" cy="284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  <a:endCxn id="20" idx="0"/>
          </p:cNvCxnSpPr>
          <p:nvPr/>
        </p:nvCxnSpPr>
        <p:spPr>
          <a:xfrm>
            <a:off x="2306871" y="2438636"/>
            <a:ext cx="1" cy="9806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아래쪽 화살표 13"/>
          <p:cNvSpPr/>
          <p:nvPr/>
        </p:nvSpPr>
        <p:spPr>
          <a:xfrm>
            <a:off x="6647291" y="3097350"/>
            <a:ext cx="208660" cy="561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71" y="5753095"/>
            <a:ext cx="3086100" cy="95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1447" y="5358264"/>
            <a:ext cx="2107406" cy="126682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837797" y="5925666"/>
            <a:ext cx="2668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263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14-2.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@</a:t>
            </a:r>
            <a:r>
              <a:rPr lang="en-US" altLang="ko-KR" sz="1600" b="1" dirty="0" err="1" smtClean="0">
                <a:latin typeface="+mn-ea"/>
              </a:rPr>
              <a:t>ModelAttribute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7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@</a:t>
            </a:r>
            <a:r>
              <a:rPr lang="en-US" altLang="ko-KR" sz="1100" dirty="0" err="1" smtClean="0">
                <a:latin typeface="+mn-ea"/>
              </a:rPr>
              <a:t>ModelAttribute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어노테이션을</a:t>
            </a:r>
            <a:r>
              <a:rPr lang="ko-KR" altLang="en-US" sz="1100" dirty="0" smtClean="0">
                <a:latin typeface="+mn-ea"/>
              </a:rPr>
              <a:t> 이용하면 커맨드 객체의 이름을 개발자가 변경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dirty="0" err="1" smtClean="0">
                <a:latin typeface="+mn-ea"/>
              </a:rPr>
              <a:t>번에제도</a:t>
            </a:r>
            <a:r>
              <a:rPr lang="ko-KR" altLang="en-US" sz="1100" dirty="0" smtClean="0">
                <a:latin typeface="+mn-ea"/>
              </a:rPr>
              <a:t> 만들어보자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995" y="2225993"/>
            <a:ext cx="34004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995" y="4412385"/>
            <a:ext cx="4914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9294" y="2225993"/>
            <a:ext cx="273605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9294" y="4412387"/>
            <a:ext cx="2343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66569" y="2393344"/>
            <a:ext cx="1997765" cy="289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66568" y="4565677"/>
            <a:ext cx="3506526" cy="289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97431" y="2388354"/>
            <a:ext cx="1156916" cy="223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97432" y="4487202"/>
            <a:ext cx="787181" cy="223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3751027" y="3570136"/>
            <a:ext cx="2868434" cy="310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72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14-3.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리다이렉트</a:t>
            </a:r>
            <a:r>
              <a:rPr lang="en-US" altLang="ko-KR" sz="1600" b="1" dirty="0" smtClean="0">
                <a:latin typeface="+mn-ea"/>
              </a:rPr>
              <a:t>(redirect: </a:t>
            </a:r>
            <a:r>
              <a:rPr lang="ko-KR" altLang="en-US" sz="1600" b="1" dirty="0" smtClean="0">
                <a:latin typeface="+mn-ea"/>
              </a:rPr>
              <a:t>키워드</a:t>
            </a:r>
            <a:r>
              <a:rPr lang="en-US" altLang="ko-KR" sz="1600" b="1" dirty="0" smtClean="0">
                <a:latin typeface="+mn-ea"/>
              </a:rPr>
              <a:t>) 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다른 페이지로 이동할 때 사용 </a:t>
            </a:r>
            <a:r>
              <a:rPr lang="ko-KR" altLang="en-US" sz="1100" dirty="0">
                <a:latin typeface="+mn-ea"/>
              </a:rPr>
              <a:t>합</a:t>
            </a:r>
            <a:r>
              <a:rPr lang="ko-KR" altLang="en-US" sz="1100" dirty="0" smtClean="0">
                <a:latin typeface="+mn-ea"/>
              </a:rPr>
              <a:t>니다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(spring_14_3_ex1_srpingex)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197" y="1787769"/>
            <a:ext cx="3583683" cy="129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9180" y="2433265"/>
            <a:ext cx="2971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197" y="3677107"/>
            <a:ext cx="2000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9180" y="3616448"/>
            <a:ext cx="2568208" cy="51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9180" y="4685309"/>
            <a:ext cx="2580016" cy="5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651447" y="3927942"/>
            <a:ext cx="21372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51446" y="4956889"/>
            <a:ext cx="21372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66266" y="2588562"/>
            <a:ext cx="16224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88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7756" y="1116907"/>
            <a:ext cx="8007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최초 요청은 컨트롤러로 들어와 응답은  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View</a:t>
            </a:r>
            <a:r>
              <a:rPr lang="ko-KR" altLang="en-US" sz="2400" dirty="0" smtClean="0"/>
              <a:t>로 끝난다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4991" y="1772816"/>
            <a:ext cx="45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컨트롤로 클래스 제작 순서</a:t>
            </a:r>
            <a:endParaRPr lang="en-US" altLang="ko-KR" sz="2400" b="1" dirty="0" smtClean="0"/>
          </a:p>
        </p:txBody>
      </p:sp>
      <p:cxnSp>
        <p:nvCxnSpPr>
          <p:cNvPr id="25" name="직선 연결선 24"/>
          <p:cNvCxnSpPr/>
          <p:nvPr/>
        </p:nvCxnSpPr>
        <p:spPr>
          <a:xfrm>
            <a:off x="574991" y="2331408"/>
            <a:ext cx="368772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9758" y="2482989"/>
            <a:ext cx="3926542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@Controller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클래스 생성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59758" y="3494276"/>
            <a:ext cx="3926542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@</a:t>
            </a:r>
            <a:r>
              <a:rPr lang="en-US" altLang="ko-KR" dirty="0" err="1" smtClean="0"/>
              <a:t>RequestMapping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요청 경로 지정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9758" y="4516205"/>
            <a:ext cx="3926542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 처리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59758" y="5538134"/>
            <a:ext cx="3926542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뷰</a:t>
            </a:r>
            <a:r>
              <a:rPr lang="ko-KR" altLang="en-US" dirty="0" smtClean="0"/>
              <a:t> 이름 리턴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7" idx="2"/>
            <a:endCxn id="28" idx="0"/>
          </p:cNvCxnSpPr>
          <p:nvPr/>
        </p:nvCxnSpPr>
        <p:spPr>
          <a:xfrm>
            <a:off x="2723029" y="3200166"/>
            <a:ext cx="0" cy="29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723028" y="4222095"/>
            <a:ext cx="0" cy="29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23028" y="5244024"/>
            <a:ext cx="0" cy="29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643050"/>
            <a:ext cx="1935956" cy="74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694" y="2500306"/>
            <a:ext cx="2626299" cy="18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32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413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15-1.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Validator</a:t>
            </a:r>
            <a:r>
              <a:rPr lang="ko-KR" altLang="en-US" sz="1600" b="1" dirty="0" smtClean="0">
                <a:latin typeface="+mn-ea"/>
              </a:rPr>
              <a:t>를 이용한 검증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7"/>
            <a:ext cx="8007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 폼에서 전달 되는 데이터를 커맨드 객체에 담아 컨트롤 객체에 전달 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이때 커맨드 객체의 유효성 검사를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 참고로 </a:t>
            </a:r>
            <a:r>
              <a:rPr lang="en-US" altLang="ko-KR" sz="1100" dirty="0" err="1" smtClean="0">
                <a:latin typeface="+mn-ea"/>
              </a:rPr>
              <a:t>javascript</a:t>
            </a:r>
            <a:r>
              <a:rPr lang="ko-KR" altLang="en-US" sz="1100" dirty="0" smtClean="0">
                <a:latin typeface="+mn-ea"/>
              </a:rPr>
              <a:t>을 이용하는 것은 클라이언트에서 검사하는 방법이고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지금 하는 </a:t>
            </a:r>
            <a:r>
              <a:rPr lang="en-US" altLang="ko-KR" sz="1100" dirty="0" smtClean="0">
                <a:latin typeface="+mn-ea"/>
              </a:rPr>
              <a:t>Validator </a:t>
            </a:r>
            <a:r>
              <a:rPr lang="ko-KR" altLang="en-US" sz="1100" dirty="0" smtClean="0">
                <a:latin typeface="+mn-ea"/>
              </a:rPr>
              <a:t>인터페이스를 이용하는 방법은 서버에 검사하는 방법 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7756" y="3273539"/>
            <a:ext cx="1862418" cy="1039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(form)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45185" y="2163340"/>
            <a:ext cx="1862418" cy="3260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컨트롤러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7" idx="1"/>
          </p:cNvCxnSpPr>
          <p:nvPr/>
        </p:nvCxnSpPr>
        <p:spPr>
          <a:xfrm>
            <a:off x="2370174" y="3793493"/>
            <a:ext cx="1775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211960" y="3645024"/>
            <a:ext cx="1657746" cy="87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Validator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검증 실시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39903" y="3830773"/>
            <a:ext cx="894230" cy="322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커맨드 객체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16" idx="3"/>
          </p:cNvCxnSpPr>
          <p:nvPr/>
        </p:nvCxnSpPr>
        <p:spPr>
          <a:xfrm flipV="1">
            <a:off x="3634133" y="3992138"/>
            <a:ext cx="833717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418508" y="3237319"/>
            <a:ext cx="1206746" cy="1039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뷰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007603" y="3791638"/>
            <a:ext cx="1410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324645" y="3855912"/>
            <a:ext cx="894230" cy="322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검증 결과</a:t>
            </a:r>
            <a:endParaRPr lang="ko-KR" altLang="en-US" sz="12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907787" y="3992138"/>
            <a:ext cx="416858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094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15-1.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Validator</a:t>
            </a:r>
            <a:r>
              <a:rPr lang="ko-KR" altLang="en-US" sz="1600" b="1" dirty="0" smtClean="0">
                <a:latin typeface="+mn-ea"/>
              </a:rPr>
              <a:t>를 이용한 검증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437112"/>
            <a:ext cx="3565971" cy="7399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4797152"/>
            <a:ext cx="3307556" cy="704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406" y="1587886"/>
            <a:ext cx="3591148" cy="18411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23158" y="1587887"/>
            <a:ext cx="2254226" cy="217290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42339" y="2461846"/>
            <a:ext cx="613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907704" y="3604846"/>
            <a:ext cx="323344" cy="90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231048" y="3604847"/>
            <a:ext cx="3421072" cy="119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31960" y="1441938"/>
            <a:ext cx="3910379" cy="2162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255603" y="1441938"/>
            <a:ext cx="2531547" cy="2318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47664" y="116632"/>
            <a:ext cx="656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BindingResult</a:t>
            </a:r>
            <a:r>
              <a:rPr lang="en-US" altLang="ko-KR" dirty="0" smtClean="0"/>
              <a:t>  result </a:t>
            </a:r>
            <a:r>
              <a:rPr lang="ko-KR" altLang="en-US" dirty="0" smtClean="0"/>
              <a:t>에러의 결과를 받아서 처리한다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707904" y="485964"/>
            <a:ext cx="576064" cy="1286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5976" y="620688"/>
            <a:ext cx="4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유효성 검사한 결과를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객체에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2195736" y="990020"/>
            <a:ext cx="3059866" cy="1471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20072" y="420192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에러가 발생하면 에러관련 적절한 페이지로 이동시킨다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 flipV="1">
            <a:off x="1989260" y="2977788"/>
            <a:ext cx="3230812" cy="1485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13264" y="11293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검증내용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572000" y="375942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u="sng" dirty="0" err="1" smtClean="0">
                <a:solidFill>
                  <a:srgbClr val="FF0000"/>
                </a:solidFill>
              </a:rPr>
              <a:t>Validator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인터페이스를 상속받은 객체의 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validate </a:t>
            </a:r>
            <a:r>
              <a:rPr lang="ko-KR" altLang="en-US" sz="1200" u="sng" dirty="0" err="1" smtClean="0">
                <a:solidFill>
                  <a:srgbClr val="FF0000"/>
                </a:solidFill>
              </a:rPr>
              <a:t>메소드를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 이용해서 유효성검사를 </a:t>
            </a:r>
            <a:r>
              <a:rPr lang="ko-KR" altLang="en-US" sz="1200" dirty="0" smtClean="0">
                <a:solidFill>
                  <a:srgbClr val="FF0000"/>
                </a:solidFill>
              </a:rPr>
              <a:t> 실행한다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4056" y="3789040"/>
            <a:ext cx="3707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result.hasErrors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이용해서 에러유무를 확인한다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79512" y="5589240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Validator</a:t>
            </a:r>
            <a:r>
              <a:rPr lang="ko-KR" altLang="en-US" dirty="0" smtClean="0">
                <a:solidFill>
                  <a:srgbClr val="FF0000"/>
                </a:solidFill>
              </a:rPr>
              <a:t>를 상속받은  </a:t>
            </a:r>
            <a:r>
              <a:rPr lang="en-US" altLang="ko-KR" dirty="0" err="1" smtClean="0">
                <a:solidFill>
                  <a:srgbClr val="FF0000"/>
                </a:solidFill>
              </a:rPr>
              <a:t>StudentValidator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클래스를 만들어 </a:t>
            </a:r>
            <a:r>
              <a:rPr lang="en-US" altLang="ko-KR" dirty="0" smtClean="0">
                <a:solidFill>
                  <a:srgbClr val="FF0000"/>
                </a:solidFill>
              </a:rPr>
              <a:t>Student</a:t>
            </a:r>
            <a:r>
              <a:rPr lang="ko-KR" altLang="en-US" dirty="0" smtClean="0">
                <a:solidFill>
                  <a:srgbClr val="FF0000"/>
                </a:solidFill>
              </a:rPr>
              <a:t>클래스에 데이터를 받을 때 유효성 검사를 해서 </a:t>
            </a:r>
            <a:r>
              <a:rPr lang="en-US" altLang="ko-KR" dirty="0" err="1" smtClean="0">
                <a:solidFill>
                  <a:srgbClr val="FF0000"/>
                </a:solidFill>
              </a:rPr>
              <a:t>BindingResult</a:t>
            </a:r>
            <a:r>
              <a:rPr lang="en-US" altLang="ko-KR" dirty="0" smtClean="0">
                <a:solidFill>
                  <a:srgbClr val="FF0000"/>
                </a:solidFill>
              </a:rPr>
              <a:t> result </a:t>
            </a:r>
            <a:r>
              <a:rPr lang="ko-KR" altLang="en-US" dirty="0" smtClean="0">
                <a:solidFill>
                  <a:srgbClr val="FF0000"/>
                </a:solidFill>
              </a:rPr>
              <a:t>객체에 결과를 담아서 </a:t>
            </a:r>
            <a:r>
              <a:rPr lang="ko-KR" altLang="en-US" dirty="0" err="1" smtClean="0">
                <a:solidFill>
                  <a:srgbClr val="FF0000"/>
                </a:solidFill>
              </a:rPr>
              <a:t>리턴한다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02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6064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경로문제 해결법</a:t>
            </a:r>
            <a:endParaRPr lang="en-US" altLang="ko-KR" dirty="0" smtClean="0"/>
          </a:p>
          <a:p>
            <a:r>
              <a:rPr lang="en-US" altLang="ko-KR" dirty="0" smtClean="0"/>
              <a:t> 1. </a:t>
            </a:r>
            <a:r>
              <a:rPr lang="ko-KR" altLang="en-US" dirty="0" smtClean="0"/>
              <a:t>단일경로를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2. </a:t>
            </a:r>
            <a:r>
              <a:rPr lang="ko-KR" altLang="en-US" dirty="0" smtClean="0"/>
              <a:t>절대 경로를 사용한다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ㅍ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5116"/>
            <a:ext cx="5438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25316"/>
            <a:ext cx="6248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564904"/>
            <a:ext cx="279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437112"/>
            <a:ext cx="43719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6021288"/>
            <a:ext cx="62007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15-2.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kern="1200" baseline="0" dirty="0" err="1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ValidationUtils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클래스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756" y="1116906"/>
            <a:ext cx="8007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 데이터 검증을 위해서 </a:t>
            </a:r>
            <a:r>
              <a:rPr lang="en-US" altLang="ko-KR" sz="1400" dirty="0" smtClean="0">
                <a:latin typeface="+mn-ea"/>
              </a:rPr>
              <a:t>Validator </a:t>
            </a:r>
            <a:r>
              <a:rPr lang="ko-KR" altLang="en-US" sz="1400" dirty="0" smtClean="0">
                <a:latin typeface="+mn-ea"/>
              </a:rPr>
              <a:t>인터페이스의 </a:t>
            </a:r>
            <a:r>
              <a:rPr lang="en-US" altLang="ko-KR" sz="1400" dirty="0" smtClean="0">
                <a:latin typeface="+mn-ea"/>
              </a:rPr>
              <a:t>validate() </a:t>
            </a:r>
            <a:r>
              <a:rPr lang="ko-KR" altLang="en-US" sz="1400" dirty="0" err="1" smtClean="0">
                <a:latin typeface="+mn-ea"/>
              </a:rPr>
              <a:t>메소드를</a:t>
            </a:r>
            <a:r>
              <a:rPr lang="ko-KR" altLang="en-US" sz="1400" dirty="0" smtClean="0">
                <a:latin typeface="+mn-ea"/>
              </a:rPr>
              <a:t> 사용하였습니다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ValidationUtils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ko-KR" altLang="en-US" sz="1400" dirty="0" smtClean="0">
                <a:latin typeface="+mn-ea"/>
              </a:rPr>
              <a:t>클래스는 </a:t>
            </a:r>
            <a:r>
              <a:rPr lang="en-US" altLang="ko-KR" sz="1400" dirty="0" smtClean="0">
                <a:latin typeface="+mn-ea"/>
              </a:rPr>
              <a:t>validate()</a:t>
            </a:r>
            <a:r>
              <a:rPr lang="ko-KR" altLang="en-US" sz="1400" dirty="0" err="1" smtClean="0">
                <a:latin typeface="+mn-ea"/>
              </a:rPr>
              <a:t>메소드를</a:t>
            </a:r>
            <a:r>
              <a:rPr lang="ko-KR" altLang="en-US" sz="1400" dirty="0" smtClean="0">
                <a:latin typeface="+mn-ea"/>
              </a:rPr>
              <a:t>  좀더 편리하게 사용 할 수 있도록 고안된 클래스 입니다</a:t>
            </a:r>
            <a:r>
              <a:rPr lang="en-US" altLang="ko-KR" sz="1400" dirty="0" smtClean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756" y="2379360"/>
            <a:ext cx="3414713" cy="1104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691" y="4619064"/>
            <a:ext cx="3814763" cy="381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215112" y="3630706"/>
            <a:ext cx="0" cy="896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99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65913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6485264" cy="350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59912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660232" y="548680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 smtClean="0"/>
              <a:t>컨텍스트명</a:t>
            </a:r>
            <a:r>
              <a:rPr lang="ko-KR" altLang="en-US" dirty="0" smtClean="0"/>
              <a:t> 변경하기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476672"/>
            <a:ext cx="800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15-3.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@</a:t>
            </a:r>
            <a:r>
              <a:rPr lang="en-US" altLang="ko-KR" sz="1600" b="1" dirty="0" smtClean="0">
                <a:latin typeface="+mn-ea"/>
              </a:rPr>
              <a:t>Valid</a:t>
            </a:r>
            <a:r>
              <a:rPr lang="ko-KR" altLang="en-US" sz="1600" b="1" dirty="0" smtClean="0">
                <a:latin typeface="+mn-ea"/>
              </a:rPr>
              <a:t>와 </a:t>
            </a:r>
            <a:r>
              <a:rPr lang="en-US" altLang="ko-KR" sz="1600" b="1" dirty="0" smtClean="0">
                <a:latin typeface="+mn-ea"/>
              </a:rPr>
              <a:t>@</a:t>
            </a:r>
            <a:r>
              <a:rPr lang="en-US" altLang="ko-KR" sz="1600" b="1" dirty="0" err="1" smtClean="0">
                <a:latin typeface="+mn-ea"/>
              </a:rPr>
              <a:t>InitBinder</a:t>
            </a:r>
            <a:r>
              <a:rPr lang="en-US" altLang="ko-KR" sz="1600" b="1" dirty="0" smtClean="0">
                <a:latin typeface="+mn-ea"/>
              </a:rPr>
              <a:t> </a:t>
            </a:r>
          </a:p>
          <a:p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의존 주입 후 </a:t>
            </a:r>
            <a:r>
              <a:rPr lang="en-US" altLang="ko-KR" sz="1600" b="1" dirty="0" err="1" smtClean="0">
                <a:latin typeface="+mn-ea"/>
              </a:rPr>
              <a:t>initbinder</a:t>
            </a:r>
            <a:r>
              <a:rPr lang="ko-KR" altLang="en-US" sz="1600" b="1" dirty="0" smtClean="0">
                <a:latin typeface="+mn-ea"/>
              </a:rPr>
              <a:t>를 추가하고 </a:t>
            </a:r>
            <a:r>
              <a:rPr lang="en-US" altLang="ko-KR" sz="1600" b="1" dirty="0" smtClean="0">
                <a:latin typeface="+mn-ea"/>
              </a:rPr>
              <a:t>@valid</a:t>
            </a:r>
            <a:r>
              <a:rPr lang="ko-KR" altLang="en-US" sz="1600" b="1" dirty="0" smtClean="0">
                <a:latin typeface="+mn-ea"/>
              </a:rPr>
              <a:t>를 이용해서 자동 처리된다</a:t>
            </a:r>
            <a:r>
              <a:rPr lang="en-US" altLang="ko-KR" sz="1600" b="1" dirty="0" smtClean="0">
                <a:latin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756" y="1116906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스프링 프레임워크에서 호출하는 방법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1.</a:t>
            </a:r>
            <a:r>
              <a:rPr lang="ko-KR" altLang="en-US" sz="1100" dirty="0" smtClean="0">
                <a:latin typeface="+mn-ea"/>
              </a:rPr>
              <a:t>의존 추가 </a:t>
            </a:r>
            <a:r>
              <a:rPr lang="en-US" altLang="ko-KR" sz="1100" dirty="0" smtClean="0">
                <a:latin typeface="+mn-ea"/>
              </a:rPr>
              <a:t>2. @</a:t>
            </a:r>
            <a:r>
              <a:rPr lang="en-US" altLang="ko-KR" sz="1100" dirty="0" err="1" smtClean="0">
                <a:latin typeface="+mn-ea"/>
              </a:rPr>
              <a:t>InitBinder</a:t>
            </a:r>
            <a:r>
              <a:rPr lang="ko-KR" altLang="en-US" sz="1100" dirty="0" smtClean="0">
                <a:latin typeface="+mn-ea"/>
              </a:rPr>
              <a:t>추가  </a:t>
            </a:r>
            <a:r>
              <a:rPr lang="en-US" altLang="ko-KR" sz="1100" dirty="0" smtClean="0">
                <a:latin typeface="+mn-ea"/>
                <a:hlinkClick r:id="rId2"/>
              </a:rPr>
              <a:t>3.@Valid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추가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556792"/>
            <a:ext cx="2226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+mn-ea"/>
              </a:rPr>
              <a:t>의존 추가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0889" y="4326380"/>
            <a:ext cx="3898543" cy="1854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0889" y="2141787"/>
            <a:ext cx="3581390" cy="18020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859" y="4534702"/>
            <a:ext cx="2349762" cy="8108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303" y="4268773"/>
            <a:ext cx="2226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+mn-ea"/>
              </a:rPr>
              <a:t>@</a:t>
            </a:r>
            <a:r>
              <a:rPr lang="en-US" altLang="ko-KR" sz="1100" b="1" dirty="0" err="1" smtClean="0">
                <a:latin typeface="+mn-ea"/>
              </a:rPr>
              <a:t>InitBinder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추가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5938" y="1823814"/>
            <a:ext cx="2226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+mn-ea"/>
              </a:rPr>
              <a:t>@Valid </a:t>
            </a:r>
            <a:r>
              <a:rPr lang="ko-KR" altLang="en-US" sz="1100" b="1" dirty="0" smtClean="0">
                <a:latin typeface="+mn-ea"/>
              </a:rPr>
              <a:t>추가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88742" y="2192168"/>
            <a:ext cx="1283109" cy="2757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88742" y="4477955"/>
            <a:ext cx="1283109" cy="2757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457951" y="2517059"/>
            <a:ext cx="267314" cy="196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1844824"/>
            <a:ext cx="3024336" cy="240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953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529189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게시판 작성하기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9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351" y="1856030"/>
            <a:ext cx="2626299" cy="1848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요청 처리 </a:t>
            </a:r>
            <a:r>
              <a:rPr lang="ko-KR" altLang="en-US" sz="1600" b="1" dirty="0" err="1">
                <a:latin typeface="+mn-ea"/>
              </a:rPr>
              <a:t>메소드</a:t>
            </a:r>
            <a:r>
              <a:rPr lang="ko-KR" altLang="en-US" sz="1600" b="1" dirty="0">
                <a:latin typeface="+mn-ea"/>
              </a:rPr>
              <a:t> 제작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116906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 사용자가 요청한 주소를 </a:t>
            </a:r>
            <a:r>
              <a:rPr lang="ko-KR" altLang="en-US" sz="1100" dirty="0" err="1" smtClean="0"/>
              <a:t>매핑하는</a:t>
            </a:r>
            <a:r>
              <a:rPr lang="ko-KR" altLang="en-US" sz="1100" dirty="0" smtClean="0"/>
              <a:t> 데는 방법   </a:t>
            </a:r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RequestMapping</a:t>
            </a:r>
            <a:r>
              <a:rPr lang="ko-KR" altLang="en-US" sz="1100" dirty="0" smtClean="0"/>
              <a:t>를 사용한다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 </a:t>
            </a:r>
            <a:r>
              <a:rPr lang="en-US" altLang="ko-KR" sz="1100" dirty="0" smtClean="0"/>
              <a:t>view</a:t>
            </a:r>
            <a:r>
              <a:rPr lang="ko-KR" altLang="en-US" sz="1100" dirty="0" smtClean="0"/>
              <a:t>페이지 </a:t>
            </a:r>
            <a:r>
              <a:rPr lang="ko-KR" altLang="en-US" sz="1100" dirty="0" err="1" smtClean="0"/>
              <a:t>메팅하는</a:t>
            </a:r>
            <a:r>
              <a:rPr lang="ko-KR" altLang="en-US" sz="1100" dirty="0" smtClean="0"/>
              <a:t> 방법 </a:t>
            </a:r>
            <a:r>
              <a:rPr lang="en-US" altLang="ko-KR" sz="1100" dirty="0" smtClean="0"/>
              <a:t> Servel-context.xml</a:t>
            </a:r>
            <a:r>
              <a:rPr lang="ko-KR" altLang="en-US" sz="1100" dirty="0" smtClean="0"/>
              <a:t>안의 </a:t>
            </a:r>
            <a:r>
              <a:rPr lang="en-US" altLang="ko-KR" sz="1100" dirty="0" smtClean="0"/>
              <a:t>bean</a:t>
            </a:r>
            <a:r>
              <a:rPr lang="ko-KR" altLang="en-US" sz="1100" dirty="0" smtClean="0"/>
              <a:t>에 기술 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31560" y="1792704"/>
            <a:ext cx="1512794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요청 경로</a:t>
            </a:r>
            <a:r>
              <a:rPr lang="en-US" altLang="ko-KR" dirty="0" smtClean="0"/>
              <a:t>(path)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716306" y="2142563"/>
            <a:ext cx="968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31560" y="2791669"/>
            <a:ext cx="1512794" cy="717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뷰페이지</a:t>
            </a:r>
            <a:r>
              <a:rPr lang="ko-KR" altLang="en-US" dirty="0" smtClean="0"/>
              <a:t> 이름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2144806" y="2958351"/>
            <a:ext cx="153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1106" y="4837180"/>
            <a:ext cx="4126844" cy="952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5844" y="4396706"/>
            <a:ext cx="18723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/>
              <a:t>뷰페이지</a:t>
            </a:r>
            <a:r>
              <a:rPr lang="ko-KR" altLang="en-US" sz="1100" b="1" dirty="0" smtClean="0"/>
              <a:t> 이름 생성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조합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방법</a:t>
            </a:r>
            <a:endParaRPr lang="en-US" altLang="ko-KR" sz="1100" b="1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1907" y="2264954"/>
            <a:ext cx="2543175" cy="685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61226" y="1954287"/>
            <a:ext cx="1872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결과 화면</a:t>
            </a:r>
            <a:endParaRPr lang="en-US" altLang="ko-KR" sz="1100" b="1" dirty="0" smtClean="0"/>
          </a:p>
        </p:txBody>
      </p:sp>
      <p:cxnSp>
        <p:nvCxnSpPr>
          <p:cNvPr id="27" name="직선 연결선 26"/>
          <p:cNvCxnSpPr/>
          <p:nvPr/>
        </p:nvCxnSpPr>
        <p:spPr>
          <a:xfrm>
            <a:off x="729632" y="4658316"/>
            <a:ext cx="7293491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633" y="4877590"/>
            <a:ext cx="1245728" cy="151927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97967" y="4890430"/>
            <a:ext cx="607266" cy="197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73206" y="5735714"/>
            <a:ext cx="607266" cy="197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99792" y="4005064"/>
            <a:ext cx="4392488" cy="26161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뷰페이지</a:t>
            </a:r>
            <a:r>
              <a:rPr lang="ko-KR" altLang="en-US" sz="1100" dirty="0" smtClean="0"/>
              <a:t> 이름 </a:t>
            </a:r>
            <a:r>
              <a:rPr lang="en-US" altLang="ko-KR" sz="1100" dirty="0" smtClean="0"/>
              <a:t>= prefix + </a:t>
            </a:r>
            <a:r>
              <a:rPr lang="ko-KR" altLang="en-US" sz="1100" dirty="0" smtClean="0"/>
              <a:t>요청처리 </a:t>
            </a:r>
            <a:r>
              <a:rPr lang="ko-KR" altLang="en-US" sz="1100" dirty="0" err="1" smtClean="0"/>
              <a:t>메소드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반환값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+ suffix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12673" y="5150864"/>
            <a:ext cx="2831681" cy="428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55776" y="45091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Servlet-context.xml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1960" y="260648"/>
            <a:ext cx="1935956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74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16-1.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프로젝트 설계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프로젝트의 전체적인 설계를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96094" y="1477818"/>
            <a:ext cx="4779818" cy="4878532"/>
          </a:xfrm>
          <a:prstGeom prst="roundRect">
            <a:avLst>
              <a:gd name="adj" fmla="val 4929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3705" y="3658783"/>
            <a:ext cx="3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요청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7504" y="3356992"/>
            <a:ext cx="826201" cy="1094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696905" y="3381270"/>
            <a:ext cx="908156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462614" y="2238994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462614" y="2690817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462614" y="3142640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462614" y="3594463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462614" y="4046286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462614" y="5249884"/>
            <a:ext cx="1537853" cy="40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70738" y="4498110"/>
            <a:ext cx="32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11295" y="3380575"/>
            <a:ext cx="729624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8090425" y="3380574"/>
            <a:ext cx="729624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40" name="직선 화살표 연결선 39"/>
          <p:cNvCxnSpPr>
            <a:stCxn id="76" idx="3"/>
            <a:endCxn id="25" idx="1"/>
          </p:cNvCxnSpPr>
          <p:nvPr/>
        </p:nvCxnSpPr>
        <p:spPr>
          <a:xfrm>
            <a:off x="2339919" y="3915902"/>
            <a:ext cx="356987" cy="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9" idx="3"/>
          </p:cNvCxnSpPr>
          <p:nvPr/>
        </p:nvCxnSpPr>
        <p:spPr>
          <a:xfrm>
            <a:off x="6000467" y="2441814"/>
            <a:ext cx="714775" cy="147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3"/>
          </p:cNvCxnSpPr>
          <p:nvPr/>
        </p:nvCxnSpPr>
        <p:spPr>
          <a:xfrm>
            <a:off x="7440919" y="3915904"/>
            <a:ext cx="649506" cy="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0" idx="3"/>
            <a:endCxn id="36" idx="1"/>
          </p:cNvCxnSpPr>
          <p:nvPr/>
        </p:nvCxnSpPr>
        <p:spPr>
          <a:xfrm>
            <a:off x="6000467" y="2893637"/>
            <a:ext cx="710828" cy="102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3"/>
            <a:endCxn id="36" idx="1"/>
          </p:cNvCxnSpPr>
          <p:nvPr/>
        </p:nvCxnSpPr>
        <p:spPr>
          <a:xfrm>
            <a:off x="6000467" y="3345460"/>
            <a:ext cx="710828" cy="57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2" idx="3"/>
            <a:endCxn id="36" idx="1"/>
          </p:cNvCxnSpPr>
          <p:nvPr/>
        </p:nvCxnSpPr>
        <p:spPr>
          <a:xfrm>
            <a:off x="6000467" y="3797283"/>
            <a:ext cx="710828" cy="11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3" idx="3"/>
            <a:endCxn id="36" idx="1"/>
          </p:cNvCxnSpPr>
          <p:nvPr/>
        </p:nvCxnSpPr>
        <p:spPr>
          <a:xfrm flipV="1">
            <a:off x="6000467" y="3915904"/>
            <a:ext cx="710828" cy="33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4" idx="3"/>
            <a:endCxn id="36" idx="1"/>
          </p:cNvCxnSpPr>
          <p:nvPr/>
        </p:nvCxnSpPr>
        <p:spPr>
          <a:xfrm flipV="1">
            <a:off x="6000467" y="3915904"/>
            <a:ext cx="710828" cy="15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29" idx="1"/>
          </p:cNvCxnSpPr>
          <p:nvPr/>
        </p:nvCxnSpPr>
        <p:spPr>
          <a:xfrm flipV="1">
            <a:off x="3605062" y="2441815"/>
            <a:ext cx="857552" cy="147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5" idx="3"/>
            <a:endCxn id="30" idx="1"/>
          </p:cNvCxnSpPr>
          <p:nvPr/>
        </p:nvCxnSpPr>
        <p:spPr>
          <a:xfrm flipV="1">
            <a:off x="3605062" y="2893638"/>
            <a:ext cx="857552" cy="10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5" idx="3"/>
            <a:endCxn id="31" idx="1"/>
          </p:cNvCxnSpPr>
          <p:nvPr/>
        </p:nvCxnSpPr>
        <p:spPr>
          <a:xfrm flipV="1">
            <a:off x="3605062" y="3345460"/>
            <a:ext cx="857552" cy="571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5" idx="3"/>
          </p:cNvCxnSpPr>
          <p:nvPr/>
        </p:nvCxnSpPr>
        <p:spPr>
          <a:xfrm flipV="1">
            <a:off x="3605061" y="3771376"/>
            <a:ext cx="853606" cy="14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5" idx="3"/>
            <a:endCxn id="33" idx="1"/>
          </p:cNvCxnSpPr>
          <p:nvPr/>
        </p:nvCxnSpPr>
        <p:spPr>
          <a:xfrm>
            <a:off x="3605062" y="3916598"/>
            <a:ext cx="857552" cy="33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5" idx="3"/>
            <a:endCxn id="34" idx="1"/>
          </p:cNvCxnSpPr>
          <p:nvPr/>
        </p:nvCxnSpPr>
        <p:spPr>
          <a:xfrm>
            <a:off x="3605062" y="3916598"/>
            <a:ext cx="857552" cy="15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92805" y="5745956"/>
            <a:ext cx="849215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081996" y="5745956"/>
            <a:ext cx="849215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964260" y="5745955"/>
            <a:ext cx="849215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3203281" y="5745954"/>
            <a:ext cx="849215" cy="439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UI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20401" y="5829172"/>
            <a:ext cx="39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. . .</a:t>
            </a:r>
          </a:p>
        </p:txBody>
      </p:sp>
      <p:cxnSp>
        <p:nvCxnSpPr>
          <p:cNvPr id="62" name="직선 화살표 연결선 61"/>
          <p:cNvCxnSpPr>
            <a:stCxn id="25" idx="2"/>
            <a:endCxn id="57" idx="0"/>
          </p:cNvCxnSpPr>
          <p:nvPr/>
        </p:nvCxnSpPr>
        <p:spPr>
          <a:xfrm flipH="1">
            <a:off x="617413" y="4451927"/>
            <a:ext cx="2533571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5" idx="2"/>
            <a:endCxn id="58" idx="0"/>
          </p:cNvCxnSpPr>
          <p:nvPr/>
        </p:nvCxnSpPr>
        <p:spPr>
          <a:xfrm flipH="1">
            <a:off x="1506604" y="4451927"/>
            <a:ext cx="1644380" cy="129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5" idx="2"/>
            <a:endCxn id="59" idx="0"/>
          </p:cNvCxnSpPr>
          <p:nvPr/>
        </p:nvCxnSpPr>
        <p:spPr>
          <a:xfrm flipH="1">
            <a:off x="2388868" y="4451926"/>
            <a:ext cx="762116" cy="129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5" idx="2"/>
            <a:endCxn id="60" idx="0"/>
          </p:cNvCxnSpPr>
          <p:nvPr/>
        </p:nvCxnSpPr>
        <p:spPr>
          <a:xfrm>
            <a:off x="3150983" y="4451927"/>
            <a:ext cx="476906" cy="129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45003" y="5083027"/>
            <a:ext cx="4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58803" y="5083029"/>
            <a:ext cx="4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6369" y="5083028"/>
            <a:ext cx="4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932180" y="5083028"/>
            <a:ext cx="4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응답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70" name="아래쪽 화살표 69"/>
          <p:cNvSpPr/>
          <p:nvPr/>
        </p:nvSpPr>
        <p:spPr>
          <a:xfrm>
            <a:off x="3898221" y="2035766"/>
            <a:ext cx="242455" cy="85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3518850" y="1758767"/>
            <a:ext cx="100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로직</a:t>
            </a:r>
            <a:r>
              <a:rPr lang="ko-KR" altLang="en-US" sz="1200" dirty="0" smtClean="0">
                <a:latin typeface="+mn-ea"/>
              </a:rPr>
              <a:t> 실행 지시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03917" y="5994648"/>
            <a:ext cx="76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로직</a:t>
            </a:r>
            <a:r>
              <a:rPr lang="ko-KR" altLang="en-US" sz="1200" b="1" dirty="0" smtClean="0">
                <a:latin typeface="+mn-ea"/>
              </a:rPr>
              <a:t> 실행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12109" y="6232548"/>
            <a:ext cx="764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화</a:t>
            </a:r>
            <a:r>
              <a:rPr lang="ko-KR" altLang="en-US" sz="1200" b="1" dirty="0">
                <a:latin typeface="+mn-ea"/>
              </a:rPr>
              <a:t>면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UI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504898" y="2636912"/>
            <a:ext cx="811518" cy="65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DTO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327174" y="3380574"/>
            <a:ext cx="1012745" cy="1070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Dispatcher</a:t>
            </a:r>
            <a:endParaRPr lang="ko-KR" altLang="en-US" dirty="0"/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941375" y="3915205"/>
            <a:ext cx="356987" cy="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931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16-2.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</a:rPr>
              <a:t>DataBase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구축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데이터 베이스를 구축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6264" y="1662011"/>
            <a:ext cx="3703372" cy="206100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9390" y="1686933"/>
            <a:ext cx="1743075" cy="31432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757" y="1649321"/>
            <a:ext cx="1735931" cy="206692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592" y="4655081"/>
            <a:ext cx="4203596" cy="488058"/>
          </a:xfrm>
          <a:prstGeom prst="rect">
            <a:avLst/>
          </a:prstGeom>
        </p:spPr>
      </p:pic>
      <p:cxnSp>
        <p:nvCxnSpPr>
          <p:cNvPr id="81" name="직선 연결선 80"/>
          <p:cNvCxnSpPr/>
          <p:nvPr/>
        </p:nvCxnSpPr>
        <p:spPr>
          <a:xfrm>
            <a:off x="567104" y="4574933"/>
            <a:ext cx="696570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7104" y="4310908"/>
            <a:ext cx="6965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테스트를 위한 </a:t>
            </a:r>
            <a:r>
              <a:rPr lang="en-US" altLang="ko-KR" sz="1100" dirty="0" smtClean="0">
                <a:latin typeface="+mn-ea"/>
              </a:rPr>
              <a:t>Dummy </a:t>
            </a:r>
            <a:r>
              <a:rPr lang="en-US" altLang="ko-KR" sz="1100" dirty="0">
                <a:latin typeface="+mn-ea"/>
              </a:rPr>
              <a:t>D</a:t>
            </a:r>
            <a:r>
              <a:rPr lang="en-US" altLang="ko-KR" sz="1100" dirty="0" smtClean="0">
                <a:latin typeface="+mn-ea"/>
              </a:rPr>
              <a:t>ata</a:t>
            </a:r>
            <a:r>
              <a:rPr lang="ko-KR" altLang="en-US" sz="1100" dirty="0" smtClean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30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4509120"/>
            <a:ext cx="3697821" cy="2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16-3.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프로젝트 생성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n-ea"/>
              </a:rPr>
              <a:t>이클립스에서 프로젝트를 생성 합니다</a:t>
            </a:r>
            <a:r>
              <a:rPr lang="en-US" altLang="ko-KR" sz="1100" smtClean="0">
                <a:latin typeface="+mn-ea"/>
              </a:rPr>
              <a:t>.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057" y="1648544"/>
            <a:ext cx="2107406" cy="2781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84493" y="2051155"/>
            <a:ext cx="52040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highlight>
                  <a:srgbClr val="D4D4D4"/>
                </a:highlight>
                <a:latin typeface="맑은 고딕" panose="020B0503020000020004" pitchFamily="50" charset="-127"/>
              </a:rPr>
              <a:t>filter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D4D4D4"/>
                </a:highlight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encodingFilter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filter-class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org.springframework.web.filter.CharacterEncodingFilter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filter-class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init-param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param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encoding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param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param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-value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UTF-8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param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-value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init-param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highlight>
                  <a:srgbClr val="D4D4D4"/>
                </a:highlight>
                <a:latin typeface="맑은 고딕" panose="020B0503020000020004" pitchFamily="50" charset="-127"/>
              </a:rPr>
              <a:t>filter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D4D4D4"/>
                </a:highlight>
                <a:latin typeface="맑은 고딕" panose="020B0503020000020004" pitchFamily="50" charset="-127"/>
              </a:rPr>
              <a:t>&gt;</a:t>
            </a: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filter-mapping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encodingFilter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filter-name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url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-pattern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/*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맑은 고딕" panose="020B0503020000020004" pitchFamily="50" charset="-127"/>
              </a:rPr>
              <a:t>url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-pattern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filter-mapping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897304" y="1730574"/>
            <a:ext cx="172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한글처리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web.xml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964039" y="1340768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프로젝트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1183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17-1.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패키지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인터페이스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클래스 제작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7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프로젝트 설계에 따른 전체적인 패키지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인터페이스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기본 클래스들을 만들어 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spring_16_1_ex1_srpingex)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587" y="1700808"/>
            <a:ext cx="3606533" cy="42484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026270" y="3442292"/>
            <a:ext cx="140294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/>
              <a:t>BCommand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885294" y="4290561"/>
            <a:ext cx="178138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BContentCommand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11314" y="4290562"/>
            <a:ext cx="1654748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BDeleteCommand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642356" y="4290562"/>
            <a:ext cx="140455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/>
              <a:t>BListCommand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7785752" y="4290561"/>
            <a:ext cx="170424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/>
              <a:t>BModifyCommand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3711070" y="3442292"/>
            <a:ext cx="1349985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/>
              <a:t>BController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249148" y="2648865"/>
            <a:ext cx="742511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mtClean="0"/>
              <a:t>BDao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162152" y="2057467"/>
            <a:ext cx="70051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/>
              <a:t>BDto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99856" y="260648"/>
            <a:ext cx="47441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3. DAO DTO  </a:t>
            </a:r>
            <a:r>
              <a:rPr lang="ko-KR" altLang="en-US" dirty="0" smtClean="0">
                <a:solidFill>
                  <a:srgbClr val="FF0000"/>
                </a:solidFill>
              </a:rPr>
              <a:t>클래스 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인터페이스 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ko-KR" altLang="en-US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</a:rPr>
              <a:t>인터페이스를 상속받아 커맨드 만들기 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4. </a:t>
            </a:r>
            <a:r>
              <a:rPr lang="en-US" altLang="ko-KR" dirty="0" err="1" smtClean="0">
                <a:solidFill>
                  <a:srgbClr val="FF0000"/>
                </a:solidFill>
              </a:rPr>
              <a:t>Controler</a:t>
            </a:r>
            <a:r>
              <a:rPr lang="ko-KR" altLang="en-US" dirty="0" smtClean="0">
                <a:solidFill>
                  <a:srgbClr val="FF0000"/>
                </a:solidFill>
              </a:rPr>
              <a:t>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(view </a:t>
            </a:r>
            <a:r>
              <a:rPr lang="ko-KR" altLang="en-US" dirty="0" smtClean="0">
                <a:solidFill>
                  <a:srgbClr val="FF0000"/>
                </a:solidFill>
              </a:rPr>
              <a:t>연결부분만 만들어 빈 페이지가 만들어 지도록 한다</a:t>
            </a:r>
            <a:r>
              <a:rPr lang="en-US" altLang="ko-KR" dirty="0" smtClean="0">
                <a:solidFill>
                  <a:srgbClr val="FF0000"/>
                </a:solidFill>
              </a:rPr>
              <a:t>.)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5. View</a:t>
            </a:r>
            <a:r>
              <a:rPr lang="ko-KR" altLang="en-US" dirty="0" smtClean="0">
                <a:solidFill>
                  <a:srgbClr val="FF0000"/>
                </a:solidFill>
              </a:rPr>
              <a:t>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6. </a:t>
            </a:r>
            <a:r>
              <a:rPr lang="ko-KR" altLang="en-US" dirty="0" err="1" smtClean="0">
                <a:solidFill>
                  <a:srgbClr val="FF0000"/>
                </a:solidFill>
              </a:rPr>
              <a:t>컨낵션</a:t>
            </a:r>
            <a:r>
              <a:rPr lang="ko-KR" altLang="en-US" dirty="0" smtClean="0">
                <a:solidFill>
                  <a:srgbClr val="FF0000"/>
                </a:solidFill>
              </a:rPr>
              <a:t> 풀 설정하기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78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198884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>
                <a:solidFill>
                  <a:srgbClr val="FF0000"/>
                </a:solidFill>
              </a:rPr>
              <a:t>인터페이스만들기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52936"/>
            <a:ext cx="46291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17-1.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Controller </a:t>
            </a:r>
            <a:r>
              <a:rPr lang="ko-KR" altLang="en-US" sz="1600" b="1" dirty="0">
                <a:latin typeface="+mn-ea"/>
              </a:rPr>
              <a:t>제작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클라이언트의 요청에 따른 전체적인 작업을 지휘하는 </a:t>
            </a:r>
            <a:r>
              <a:rPr lang="en-US" altLang="ko-KR" sz="1100" dirty="0" smtClean="0">
                <a:latin typeface="+mn-ea"/>
              </a:rPr>
              <a:t>Controller</a:t>
            </a:r>
            <a:r>
              <a:rPr lang="ko-KR" altLang="en-US" sz="1100" dirty="0" smtClean="0">
                <a:latin typeface="+mn-ea"/>
              </a:rPr>
              <a:t>를 만들어 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의 </a:t>
            </a:r>
            <a:r>
              <a:rPr lang="en-US" altLang="ko-KR" sz="1100" dirty="0" smtClean="0">
                <a:latin typeface="+mn-ea"/>
              </a:rPr>
              <a:t>MVC model2 </a:t>
            </a:r>
            <a:r>
              <a:rPr lang="ko-KR" altLang="en-US" sz="1100" dirty="0" smtClean="0">
                <a:latin typeface="+mn-ea"/>
              </a:rPr>
              <a:t>방식을 기억하면서 작업을 진행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smtClean="0">
                <a:latin typeface="+mn-ea"/>
              </a:rPr>
              <a:t>spring_16_1_ex1_srpingex)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73212" y="2898532"/>
            <a:ext cx="1543049" cy="844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Dispatcher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67480" y="2898532"/>
            <a:ext cx="1050680" cy="844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20" idx="3"/>
            <a:endCxn id="4" idx="1"/>
          </p:cNvCxnSpPr>
          <p:nvPr/>
        </p:nvCxnSpPr>
        <p:spPr>
          <a:xfrm>
            <a:off x="1518160" y="3320562"/>
            <a:ext cx="855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038585" y="2249279"/>
            <a:ext cx="1760402" cy="2142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Controller</a:t>
            </a:r>
            <a:endParaRPr lang="ko-KR" altLang="en-US" sz="3200" dirty="0"/>
          </a:p>
        </p:txBody>
      </p:sp>
      <p:cxnSp>
        <p:nvCxnSpPr>
          <p:cNvPr id="25" name="직선 화살표 연결선 24"/>
          <p:cNvCxnSpPr>
            <a:stCxn id="4" idx="3"/>
            <a:endCxn id="24" idx="1"/>
          </p:cNvCxnSpPr>
          <p:nvPr/>
        </p:nvCxnSpPr>
        <p:spPr>
          <a:xfrm flipV="1">
            <a:off x="3916261" y="3320562"/>
            <a:ext cx="21223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65" y="4514663"/>
            <a:ext cx="4236244" cy="447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6474" y="4982434"/>
            <a:ext cx="2139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servlet-context.xml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453" y="3924077"/>
            <a:ext cx="3375212" cy="207652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4565276" y="5235388"/>
            <a:ext cx="591671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480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17-3.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리스트 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358444" y="3947832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7301" y="2114269"/>
            <a:ext cx="2371725" cy="18764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66438" y="3947832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BListCommand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33615" y="2792506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183301" y="3218329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074418" y="3218329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741" y="2399178"/>
            <a:ext cx="210026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48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7904550" cy="472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757" y="1863256"/>
            <a:ext cx="2916539" cy="2865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18-1.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글 작성 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1727" y="4620184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26751" y="4046419"/>
            <a:ext cx="249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BWriteCommand.class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4610" y="2801470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4296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7533" y="2408165"/>
            <a:ext cx="2563838" cy="163825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6315413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105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0727" y="2361538"/>
            <a:ext cx="2537224" cy="1768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92" y="2491395"/>
            <a:ext cx="3253063" cy="1739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18-2.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글 내용 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1727" y="4620184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26751" y="4046419"/>
            <a:ext cx="276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BContentCommand.class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4610" y="2801470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4296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315413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00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뷰에</a:t>
            </a:r>
            <a:r>
              <a:rPr lang="ko-KR" altLang="en-US" sz="1600" b="1" dirty="0" smtClean="0">
                <a:latin typeface="+mn-ea"/>
              </a:rPr>
              <a:t> 데이터 전달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컨트롤러에서 </a:t>
            </a:r>
            <a:r>
              <a:rPr lang="ko-KR" altLang="en-US" sz="1100" dirty="0" err="1" smtClean="0"/>
              <a:t>로직</a:t>
            </a:r>
            <a:r>
              <a:rPr lang="ko-KR" altLang="en-US" sz="1100" dirty="0" smtClean="0"/>
              <a:t> 수행 후 </a:t>
            </a:r>
            <a:r>
              <a:rPr lang="ko-KR" altLang="en-US" sz="1100" dirty="0" err="1" smtClean="0"/>
              <a:t>뷰페이지를</a:t>
            </a:r>
            <a:r>
              <a:rPr lang="ko-KR" altLang="en-US" sz="1100" dirty="0" smtClean="0"/>
              <a:t> 반환 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이때 </a:t>
            </a:r>
            <a:r>
              <a:rPr lang="ko-KR" altLang="en-US" sz="1100" dirty="0" err="1" smtClean="0"/>
              <a:t>뷰에서</a:t>
            </a:r>
            <a:r>
              <a:rPr lang="ko-KR" altLang="en-US" sz="1100" dirty="0" smtClean="0"/>
              <a:t> 사용하게 될 데이터를 객체로 전달 할 수 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23288" y="1938874"/>
            <a:ext cx="2624996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받음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2908035" y="2180580"/>
            <a:ext cx="968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485" y="1802376"/>
            <a:ext cx="2114550" cy="15621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923288" y="2509546"/>
            <a:ext cx="2624996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 </a:t>
            </a:r>
            <a:r>
              <a:rPr lang="ko-KR" altLang="en-US" dirty="0" smtClean="0"/>
              <a:t>객체에 데이터를 담음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2595717" y="2630992"/>
            <a:ext cx="1280507" cy="12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926" y="3642486"/>
            <a:ext cx="1921669" cy="12001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23288" y="3807558"/>
            <a:ext cx="2624996" cy="95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컨트롤러에서 전달 받은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Model</a:t>
            </a:r>
            <a:r>
              <a:rPr lang="ko-KR" altLang="en-US" dirty="0" smtClean="0"/>
              <a:t>객체의 속</a:t>
            </a:r>
            <a:r>
              <a:rPr lang="ko-KR" altLang="en-US" dirty="0"/>
              <a:t>성</a:t>
            </a:r>
            <a:r>
              <a:rPr lang="ko-KR" altLang="en-US" dirty="0" smtClean="0"/>
              <a:t>을 이용함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651820" y="4287147"/>
            <a:ext cx="222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아래쪽 화살표 16"/>
          <p:cNvSpPr/>
          <p:nvPr/>
        </p:nvSpPr>
        <p:spPr>
          <a:xfrm>
            <a:off x="3089787" y="3221107"/>
            <a:ext cx="1084007" cy="4326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5377" y="5635154"/>
            <a:ext cx="2443163" cy="847725"/>
          </a:xfrm>
          <a:prstGeom prst="rect">
            <a:avLst/>
          </a:prstGeom>
        </p:spPr>
      </p:pic>
      <p:sp>
        <p:nvSpPr>
          <p:cNvPr id="38" name="아래쪽 화살표 37"/>
          <p:cNvSpPr/>
          <p:nvPr/>
        </p:nvSpPr>
        <p:spPr>
          <a:xfrm>
            <a:off x="3089787" y="5077100"/>
            <a:ext cx="1084007" cy="4326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07756" y="1508626"/>
            <a:ext cx="2722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Model </a:t>
            </a:r>
            <a:r>
              <a:rPr lang="ko-KR" altLang="en-US" sz="1200" b="1" dirty="0" smtClean="0"/>
              <a:t>클래스를 이용한 데이터 전달</a:t>
            </a:r>
            <a:endParaRPr lang="en-US" altLang="ko-KR" sz="1200" b="1" dirty="0" smtClean="0"/>
          </a:p>
        </p:txBody>
      </p:sp>
      <p:cxnSp>
        <p:nvCxnSpPr>
          <p:cNvPr id="40" name="직선 연결선 39"/>
          <p:cNvCxnSpPr/>
          <p:nvPr/>
        </p:nvCxnSpPr>
        <p:spPr>
          <a:xfrm>
            <a:off x="507756" y="1767663"/>
            <a:ext cx="618801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007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7602" y="2353592"/>
            <a:ext cx="2298503" cy="174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709" y="2621180"/>
            <a:ext cx="3123176" cy="17318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19-1.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글 수정 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1727" y="4620184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26751" y="4046419"/>
            <a:ext cx="267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BModifyCommand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4610" y="2801470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4296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315413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70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629" y="2598464"/>
            <a:ext cx="2678235" cy="15314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296" y="2337666"/>
            <a:ext cx="2761670" cy="16719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19-2.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글 삭제 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1727" y="4620184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26750" y="4046419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BDeleteCommand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4610" y="2801470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4296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315413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888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295" y="2104795"/>
            <a:ext cx="2528353" cy="2389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473" y="2104795"/>
            <a:ext cx="2368667" cy="26318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20-1.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글 </a:t>
            </a:r>
            <a:r>
              <a:rPr lang="ko-KR" altLang="en-US" sz="1600" b="1" dirty="0" smtClean="0">
                <a:latin typeface="+mn-ea"/>
              </a:rPr>
              <a:t>답변 </a:t>
            </a:r>
            <a:r>
              <a:rPr lang="ko-KR" altLang="en-US" sz="1600" b="1" dirty="0">
                <a:latin typeface="+mn-ea"/>
              </a:rPr>
              <a:t>페이지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1727" y="4620184"/>
            <a:ext cx="182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B</a:t>
            </a:r>
            <a:r>
              <a:rPr lang="en-US" altLang="ko-KR" dirty="0" smtClean="0"/>
              <a:t>c</a:t>
            </a:r>
            <a:r>
              <a:rPr lang="ko-KR" altLang="en-US" dirty="0" smtClean="0"/>
              <a:t>ontroller</a:t>
            </a:r>
            <a:r>
              <a:rPr lang="en-US" altLang="ko-KR" dirty="0" smtClean="0"/>
              <a:t>.class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39359" y="4435518"/>
            <a:ext cx="2503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BReplyCommand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4610" y="2801470"/>
            <a:ext cx="1196788" cy="85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DAO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4296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315413" y="3227293"/>
            <a:ext cx="4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632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96752"/>
            <a:ext cx="45148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76470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Jdbc</a:t>
            </a:r>
            <a:r>
              <a:rPr lang="ko-KR" altLang="en-US" dirty="0" smtClean="0"/>
              <a:t>템플릿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791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JDBC</a:t>
            </a:r>
            <a:r>
              <a:rPr lang="ko-KR" altLang="en-US" sz="1600" b="1" dirty="0">
                <a:latin typeface="+mn-ea"/>
              </a:rPr>
              <a:t>를 이용한 반복코드 줄이기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 DAO</a:t>
            </a:r>
            <a:r>
              <a:rPr lang="ko-KR" altLang="en-US" sz="1100" dirty="0" smtClean="0">
                <a:latin typeface="+mn-ea"/>
              </a:rPr>
              <a:t>객체를 이용해서 </a:t>
            </a:r>
            <a:r>
              <a:rPr lang="en-US" altLang="ko-KR" sz="1100" dirty="0" err="1" smtClean="0">
                <a:latin typeface="+mn-ea"/>
              </a:rPr>
              <a:t>DataBase</a:t>
            </a:r>
            <a:r>
              <a:rPr lang="ko-KR" altLang="en-US" sz="1100" dirty="0" smtClean="0">
                <a:latin typeface="+mn-ea"/>
              </a:rPr>
              <a:t>의 데이터를 이용  할때 반복되는 작업을 </a:t>
            </a:r>
            <a:r>
              <a:rPr lang="en-US" altLang="ko-KR" sz="1100" dirty="0" err="1" smtClean="0">
                <a:latin typeface="+mn-ea"/>
              </a:rPr>
              <a:t>jdbcTemplate</a:t>
            </a:r>
            <a:r>
              <a:rPr lang="ko-KR" altLang="en-US" sz="1100" dirty="0" smtClean="0">
                <a:latin typeface="+mn-ea"/>
              </a:rPr>
              <a:t>를 이용해서 간단히 해결할 </a:t>
            </a:r>
            <a:r>
              <a:rPr lang="ko-KR" altLang="en-US" sz="1100" dirty="0" err="1" smtClean="0">
                <a:latin typeface="+mn-ea"/>
              </a:rPr>
              <a:t>수있다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82336" y="2088773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JDBC </a:t>
            </a:r>
            <a:r>
              <a:rPr lang="ko-KR" altLang="en-US" dirty="0" smtClean="0"/>
              <a:t>드라이버 로드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82336" y="3137746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 연결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82335" y="4186719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SQL</a:t>
            </a:r>
            <a:r>
              <a:rPr lang="ko-KR" altLang="en-US" dirty="0" smtClean="0"/>
              <a:t>문 실행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82335" y="5235692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 연결 해제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20" idx="2"/>
            <a:endCxn id="21" idx="0"/>
          </p:cNvCxnSpPr>
          <p:nvPr/>
        </p:nvCxnSpPr>
        <p:spPr>
          <a:xfrm>
            <a:off x="1954739" y="2671480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961459" y="3720453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961459" y="4769426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34719" y="2088773"/>
            <a:ext cx="153296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DriverManager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34718" y="3137746"/>
            <a:ext cx="1532965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Connection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134718" y="4186719"/>
            <a:ext cx="153296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Statement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134718" y="5235692"/>
            <a:ext cx="153296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ResultSet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stCxn id="32" idx="2"/>
            <a:endCxn id="33" idx="0"/>
          </p:cNvCxnSpPr>
          <p:nvPr/>
        </p:nvCxnSpPr>
        <p:spPr>
          <a:xfrm>
            <a:off x="3901201" y="2671480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213842" y="3720453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213842" y="4769426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146730" y="2671480"/>
            <a:ext cx="2144806" cy="22522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/>
              <a:t>JdbcTemplate</a:t>
            </a:r>
            <a:endParaRPr lang="ko-KR" altLang="en-US" sz="3200" dirty="0"/>
          </a:p>
        </p:txBody>
      </p:sp>
      <p:cxnSp>
        <p:nvCxnSpPr>
          <p:cNvPr id="7" name="직선 화살표 연결선 6"/>
          <p:cNvCxnSpPr>
            <a:stCxn id="32" idx="3"/>
            <a:endCxn id="41" idx="1"/>
          </p:cNvCxnSpPr>
          <p:nvPr/>
        </p:nvCxnSpPr>
        <p:spPr>
          <a:xfrm>
            <a:off x="4667683" y="2380126"/>
            <a:ext cx="1479047" cy="141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3" idx="3"/>
            <a:endCxn id="41" idx="1"/>
          </p:cNvCxnSpPr>
          <p:nvPr/>
        </p:nvCxnSpPr>
        <p:spPr>
          <a:xfrm>
            <a:off x="4667683" y="3429100"/>
            <a:ext cx="1479047" cy="36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4" idx="3"/>
            <a:endCxn id="41" idx="1"/>
          </p:cNvCxnSpPr>
          <p:nvPr/>
        </p:nvCxnSpPr>
        <p:spPr>
          <a:xfrm flipV="1">
            <a:off x="4667683" y="3797586"/>
            <a:ext cx="1479047" cy="6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5" idx="3"/>
            <a:endCxn id="41" idx="1"/>
          </p:cNvCxnSpPr>
          <p:nvPr/>
        </p:nvCxnSpPr>
        <p:spPr>
          <a:xfrm flipV="1">
            <a:off x="4667683" y="3797587"/>
            <a:ext cx="1479047" cy="172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013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21-2.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Spring</a:t>
            </a:r>
            <a:r>
              <a:rPr lang="ko-KR" altLang="en-US" sz="1600" b="1" dirty="0">
                <a:latin typeface="+mn-ea"/>
              </a:rPr>
              <a:t>빈을 이용한 코드 간소화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Spring</a:t>
            </a:r>
            <a:r>
              <a:rPr lang="ko-KR" altLang="en-US" sz="1100" dirty="0" smtClean="0">
                <a:latin typeface="+mn-ea"/>
              </a:rPr>
              <a:t>빈을 이용하여 </a:t>
            </a:r>
            <a:r>
              <a:rPr lang="en-US" altLang="ko-KR" sz="1100" dirty="0" err="1" smtClean="0">
                <a:latin typeface="+mn-ea"/>
              </a:rPr>
              <a:t>DataBase</a:t>
            </a:r>
            <a:r>
              <a:rPr lang="ko-KR" altLang="en-US" sz="1100" dirty="0" smtClean="0">
                <a:latin typeface="+mn-ea"/>
              </a:rPr>
              <a:t>관련 클래스들을 생성하고 조립해 </a:t>
            </a:r>
            <a:r>
              <a:rPr lang="ko-KR" altLang="en-US" sz="1100" dirty="0">
                <a:latin typeface="+mn-ea"/>
              </a:rPr>
              <a:t>봅</a:t>
            </a:r>
            <a:r>
              <a:rPr lang="ko-KR" altLang="en-US" sz="1100" dirty="0" smtClean="0">
                <a:latin typeface="+mn-ea"/>
              </a:rPr>
              <a:t>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6571" y="1910638"/>
            <a:ext cx="2615453" cy="3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Java </a:t>
            </a:r>
            <a:r>
              <a:rPr lang="ko-KR" altLang="en-US" sz="2400" dirty="0" smtClean="0"/>
              <a:t>파일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957451" y="3085952"/>
            <a:ext cx="2615453" cy="2264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JdbcTemplate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빈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ko-KR" altLang="en-US" sz="2400" dirty="0"/>
          </a:p>
        </p:txBody>
      </p:sp>
      <p:sp>
        <p:nvSpPr>
          <p:cNvPr id="26" name="직사각형 25"/>
          <p:cNvSpPr/>
          <p:nvPr/>
        </p:nvSpPr>
        <p:spPr>
          <a:xfrm>
            <a:off x="1384395" y="4132079"/>
            <a:ext cx="1761565" cy="7440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Datasource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빈</a:t>
            </a:r>
            <a:endParaRPr lang="ko-KR" altLang="en-US" sz="2400" dirty="0"/>
          </a:p>
        </p:txBody>
      </p:sp>
      <p:sp>
        <p:nvSpPr>
          <p:cNvPr id="6" name="오른쪽 화살표 5"/>
          <p:cNvSpPr/>
          <p:nvPr/>
        </p:nvSpPr>
        <p:spPr>
          <a:xfrm>
            <a:off x="3338666" y="3962399"/>
            <a:ext cx="2426110" cy="5112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5576" y="1844824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스프링 설정파일에서 </a:t>
            </a:r>
            <a:r>
              <a:rPr lang="en-US" altLang="ko-KR" dirty="0" err="1" smtClean="0"/>
              <a:t>jdbcTemplate</a:t>
            </a:r>
            <a:r>
              <a:rPr lang="ko-KR" altLang="en-US" dirty="0" smtClean="0"/>
              <a:t>빈을 만든다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공통기능</a:t>
            </a:r>
            <a:endParaRPr lang="en-US" altLang="ko-KR" dirty="0" smtClean="0"/>
          </a:p>
          <a:p>
            <a:r>
              <a:rPr lang="ko-KR" altLang="en-US" dirty="0" smtClean="0"/>
              <a:t>드라이브연결</a:t>
            </a:r>
            <a:r>
              <a:rPr lang="en-US" altLang="ko-KR" dirty="0" smtClean="0"/>
              <a:t>,DB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92080" y="1268760"/>
            <a:ext cx="36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기능은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파일에서 만든다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Select * from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908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JDBC</a:t>
            </a:r>
            <a:r>
              <a:rPr lang="ko-KR" altLang="en-US" sz="1600" b="1" dirty="0">
                <a:latin typeface="+mn-ea"/>
              </a:rPr>
              <a:t>를 이용한 리스트 목록 만들기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JdbcTemplate</a:t>
            </a:r>
            <a:r>
              <a:rPr lang="ko-KR" altLang="en-US" sz="1100" dirty="0" smtClean="0">
                <a:latin typeface="+mn-ea"/>
              </a:rPr>
              <a:t>의 </a:t>
            </a:r>
            <a:r>
              <a:rPr lang="ko-KR" altLang="en-US" sz="1100" dirty="0" err="1" smtClean="0">
                <a:latin typeface="+mn-ea"/>
              </a:rPr>
              <a:t>메소드를</a:t>
            </a:r>
            <a:r>
              <a:rPr lang="ko-KR" altLang="en-US" sz="1100" dirty="0" smtClean="0">
                <a:latin typeface="+mn-ea"/>
              </a:rPr>
              <a:t> 이용하여 코드를 간단하게 변경 할 수 있습니다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760" y="1575062"/>
            <a:ext cx="2132245" cy="4963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3134" y="2828262"/>
            <a:ext cx="4907756" cy="12287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20570" y="3199282"/>
            <a:ext cx="443753" cy="350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95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21-4.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</a:rPr>
              <a:t>insert, update, delete </a:t>
            </a:r>
            <a:r>
              <a:rPr lang="ko-KR" altLang="en-US" sz="1600" b="1" dirty="0">
                <a:latin typeface="+mn-ea"/>
              </a:rPr>
              <a:t>처리하기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JdbcTemplate</a:t>
            </a:r>
            <a:r>
              <a:rPr lang="ko-KR" altLang="en-US" sz="1100" dirty="0" smtClean="0">
                <a:latin typeface="+mn-ea"/>
              </a:rPr>
              <a:t>을 이용하여 </a:t>
            </a:r>
            <a:r>
              <a:rPr lang="en-US" altLang="ko-KR" sz="1100" dirty="0" smtClean="0">
                <a:latin typeface="+mn-ea"/>
              </a:rPr>
              <a:t>insert, update, delete </a:t>
            </a:r>
            <a:r>
              <a:rPr lang="ko-KR" altLang="en-US" sz="1100" dirty="0" smtClean="0">
                <a:latin typeface="+mn-ea"/>
              </a:rPr>
              <a:t>사용하는 </a:t>
            </a:r>
            <a:r>
              <a:rPr lang="ko-KR" altLang="en-US" sz="1100" dirty="0" err="1" smtClean="0">
                <a:latin typeface="+mn-ea"/>
              </a:rPr>
              <a:t>메소드를</a:t>
            </a:r>
            <a:r>
              <a:rPr lang="ko-KR" altLang="en-US" sz="1100" dirty="0" smtClean="0">
                <a:latin typeface="+mn-ea"/>
              </a:rPr>
              <a:t> 살펴 봅니다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82336" y="2088773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JDBC </a:t>
            </a:r>
            <a:r>
              <a:rPr lang="ko-KR" altLang="en-US" dirty="0" smtClean="0"/>
              <a:t>드라이버 로드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82336" y="3137746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 연결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82335" y="4186719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SQL</a:t>
            </a:r>
            <a:r>
              <a:rPr lang="ko-KR" altLang="en-US" dirty="0" smtClean="0"/>
              <a:t>문 실행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82335" y="5235692"/>
            <a:ext cx="214480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 연결 해제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20" idx="2"/>
            <a:endCxn id="21" idx="0"/>
          </p:cNvCxnSpPr>
          <p:nvPr/>
        </p:nvCxnSpPr>
        <p:spPr>
          <a:xfrm>
            <a:off x="1954739" y="2671480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961459" y="3720453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961459" y="4769426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34719" y="2088773"/>
            <a:ext cx="1532964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DriverManager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34718" y="3137746"/>
            <a:ext cx="1532965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Connection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134718" y="4186719"/>
            <a:ext cx="153296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Statement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134718" y="5235692"/>
            <a:ext cx="1532966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ResultSet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stCxn id="32" idx="2"/>
            <a:endCxn id="33" idx="0"/>
          </p:cNvCxnSpPr>
          <p:nvPr/>
        </p:nvCxnSpPr>
        <p:spPr>
          <a:xfrm>
            <a:off x="3901201" y="2671480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213842" y="3720453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213842" y="4769426"/>
            <a:ext cx="0" cy="46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146730" y="2671480"/>
            <a:ext cx="2144806" cy="22522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/>
              <a:t>JdbcTemplate</a:t>
            </a:r>
            <a:endParaRPr lang="ko-KR" altLang="en-US" sz="3200" dirty="0"/>
          </a:p>
        </p:txBody>
      </p:sp>
      <p:cxnSp>
        <p:nvCxnSpPr>
          <p:cNvPr id="7" name="직선 화살표 연결선 6"/>
          <p:cNvCxnSpPr>
            <a:stCxn id="32" idx="3"/>
            <a:endCxn id="41" idx="1"/>
          </p:cNvCxnSpPr>
          <p:nvPr/>
        </p:nvCxnSpPr>
        <p:spPr>
          <a:xfrm>
            <a:off x="4667683" y="2380126"/>
            <a:ext cx="1479047" cy="141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3" idx="3"/>
            <a:endCxn id="41" idx="1"/>
          </p:cNvCxnSpPr>
          <p:nvPr/>
        </p:nvCxnSpPr>
        <p:spPr>
          <a:xfrm>
            <a:off x="4667683" y="3429100"/>
            <a:ext cx="1479047" cy="36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4" idx="3"/>
            <a:endCxn id="41" idx="1"/>
          </p:cNvCxnSpPr>
          <p:nvPr/>
        </p:nvCxnSpPr>
        <p:spPr>
          <a:xfrm flipV="1">
            <a:off x="4667683" y="3797586"/>
            <a:ext cx="1479047" cy="6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5" idx="3"/>
            <a:endCxn id="41" idx="1"/>
          </p:cNvCxnSpPr>
          <p:nvPr/>
        </p:nvCxnSpPr>
        <p:spPr>
          <a:xfrm flipV="1">
            <a:off x="4667683" y="3797587"/>
            <a:ext cx="1479047" cy="172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02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827" y="2059121"/>
            <a:ext cx="2355666" cy="171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뷰에</a:t>
            </a:r>
            <a:r>
              <a:rPr lang="ko-KR" altLang="en-US" sz="1600" b="1" dirty="0" smtClean="0">
                <a:latin typeface="+mn-ea"/>
              </a:rPr>
              <a:t> 데이터 전달  </a:t>
            </a:r>
            <a:r>
              <a:rPr lang="ko-KR" altLang="en-US" sz="1600" b="1" dirty="0" err="1" smtClean="0">
                <a:latin typeface="+mn-ea"/>
              </a:rPr>
              <a:t>다른방법으로도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smtClean="0">
                <a:latin typeface="+mn-ea"/>
              </a:rPr>
              <a:t>전송할 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756" y="1587283"/>
            <a:ext cx="272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/>
              <a:t>ModelAndView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클래스를 이용한 데이터 전달</a:t>
            </a:r>
            <a:endParaRPr lang="en-US" altLang="ko-KR" sz="12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3923288" y="2173295"/>
            <a:ext cx="2624996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ModelAndView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2920181" y="2415002"/>
            <a:ext cx="956043" cy="32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923288" y="2743967"/>
            <a:ext cx="2624996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 </a:t>
            </a:r>
            <a:r>
              <a:rPr lang="ko-KR" altLang="en-US" dirty="0" smtClean="0"/>
              <a:t>객체에 데이터를 담음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2086897" y="2917157"/>
            <a:ext cx="1789328" cy="68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>
          <a:xfrm>
            <a:off x="3154955" y="4099298"/>
            <a:ext cx="1084007" cy="4326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20468" y="3303492"/>
            <a:ext cx="2624996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뷰이름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2370685" y="3111107"/>
            <a:ext cx="1505540" cy="427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4036" y="4856320"/>
            <a:ext cx="2278856" cy="81915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507756" y="1846320"/>
            <a:ext cx="618801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06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401002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18864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pom.xml </a:t>
            </a:r>
            <a:r>
              <a:rPr lang="ko-KR" altLang="en-US" dirty="0" smtClean="0"/>
              <a:t>에 아래 등록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852936"/>
            <a:ext cx="44577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227687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JdbcTemplate</a:t>
            </a:r>
            <a:r>
              <a:rPr lang="en-US" altLang="ko-KR" dirty="0" smtClean="0"/>
              <a:t> Set 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476673"/>
            <a:ext cx="3059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&lt;!-- </a:t>
            </a:r>
            <a:r>
              <a:rPr lang="en-US" altLang="ko-KR" sz="1200" dirty="0" err="1" smtClean="0"/>
              <a:t>JDBCTemplate</a:t>
            </a:r>
            <a:r>
              <a:rPr lang="en-US" altLang="ko-KR" sz="1200" dirty="0" smtClean="0"/>
              <a:t> --&gt;</a:t>
            </a:r>
          </a:p>
          <a:p>
            <a:r>
              <a:rPr lang="en-US" altLang="ko-KR" sz="1200" dirty="0" smtClean="0"/>
              <a:t>&lt;dependency&gt;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groupId</a:t>
            </a:r>
            <a:r>
              <a:rPr lang="en-US" altLang="ko-KR" sz="1200" dirty="0" smtClean="0"/>
              <a:t>&gt;</a:t>
            </a:r>
            <a:r>
              <a:rPr lang="en-US" altLang="ko-KR" sz="1200" dirty="0" err="1" smtClean="0"/>
              <a:t>org.springframework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groupId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artifactId</a:t>
            </a:r>
            <a:r>
              <a:rPr lang="en-US" altLang="ko-KR" sz="1200" dirty="0" smtClean="0"/>
              <a:t>&gt;spring-</a:t>
            </a:r>
            <a:r>
              <a:rPr lang="en-US" altLang="ko-KR" sz="1200" u="sng" dirty="0" err="1" smtClean="0"/>
              <a:t>jdbc</a:t>
            </a:r>
            <a:r>
              <a:rPr lang="en-US" altLang="ko-KR" sz="1200" u="sng" dirty="0" smtClean="0"/>
              <a:t>&lt;/</a:t>
            </a:r>
            <a:r>
              <a:rPr lang="en-US" altLang="ko-KR" sz="1200" u="sng" dirty="0" err="1" smtClean="0"/>
              <a:t>artifactId</a:t>
            </a:r>
            <a:r>
              <a:rPr lang="en-US" altLang="ko-KR" sz="1200" u="sng" dirty="0" smtClean="0"/>
              <a:t>&gt;</a:t>
            </a:r>
          </a:p>
          <a:p>
            <a:r>
              <a:rPr lang="en-US" altLang="ko-KR" sz="1200" dirty="0" smtClean="0"/>
              <a:t>&lt;version&gt;4.1.4.RELEASE&lt;/version&gt;</a:t>
            </a:r>
          </a:p>
          <a:p>
            <a:r>
              <a:rPr lang="en-US" altLang="ko-KR" sz="1200" dirty="0" smtClean="0"/>
              <a:t>&lt;/dependency&gt;</a:t>
            </a:r>
            <a:r>
              <a:rPr lang="ko-KR" altLang="en-US" sz="1200" dirty="0" err="1" smtClean="0"/>
              <a:t>ㅊ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606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servlet-context.xml</a:t>
            </a:r>
            <a:r>
              <a:rPr lang="ko-KR" altLang="en-US" dirty="0" smtClean="0"/>
              <a:t>에 빈 등록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0581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0466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4. @Autowired</a:t>
            </a:r>
            <a:r>
              <a:rPr lang="ko-KR" altLang="en-US" dirty="0" smtClean="0"/>
              <a:t>를 이용한 자동 객체 생성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47434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어디서든 사용할 수 있도록 전역으로 선언 </a:t>
            </a:r>
            <a:r>
              <a:rPr lang="en-US" altLang="ko-KR" dirty="0" err="1" smtClean="0"/>
              <a:t>setTemplate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14375"/>
            <a:ext cx="74676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4149080"/>
            <a:ext cx="43815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888" y="3038475"/>
            <a:ext cx="56102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755576" y="47667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에러시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버젼확인</a:t>
            </a:r>
            <a:endParaRPr lang="en-US" altLang="ko-KR" dirty="0" smtClean="0"/>
          </a:p>
          <a:p>
            <a:r>
              <a:rPr lang="en-US" altLang="ko-KR" dirty="0" smtClean="0"/>
              <a:t>&lt;dependency&gt;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org.springframework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&gt;spring-</a:t>
            </a:r>
            <a:r>
              <a:rPr lang="en-US" altLang="ko-KR" dirty="0" err="1" smtClean="0"/>
              <a:t>jdbc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 &lt;version&gt;${</a:t>
            </a:r>
            <a:r>
              <a:rPr lang="en-US" altLang="ko-KR" dirty="0" err="1" smtClean="0"/>
              <a:t>org.springframework</a:t>
            </a:r>
            <a:r>
              <a:rPr lang="en-US" altLang="ko-KR" dirty="0" smtClean="0"/>
              <a:t>-version}&lt;/version&gt; &lt;/dependency&gt; </a:t>
            </a:r>
            <a:br>
              <a:rPr lang="en-US" altLang="ko-KR" dirty="0" smtClean="0"/>
            </a:b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  <a:ea typeface="+mn-ea"/>
              </a:rPr>
              <a:t>다음과 같은 작업을 진행한다</a:t>
            </a:r>
            <a:r>
              <a:rPr lang="en-US" altLang="ko-KR" sz="1600" b="1" dirty="0" smtClean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760" y="1575062"/>
            <a:ext cx="2132245" cy="4963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3134" y="2828262"/>
            <a:ext cx="4907756" cy="12287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20570" y="3199282"/>
            <a:ext cx="443753" cy="350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95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83671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Template.update</a:t>
            </a:r>
            <a:r>
              <a:rPr lang="en-US" altLang="ko-KR" dirty="0" smtClean="0"/>
              <a:t>   		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없음</a:t>
            </a:r>
            <a:endParaRPr lang="en-US" altLang="ko-KR" dirty="0" smtClean="0"/>
          </a:p>
          <a:p>
            <a:r>
              <a:rPr lang="en-US" altLang="ko-KR" dirty="0" err="1" smtClean="0"/>
              <a:t>template.queryForObject</a:t>
            </a:r>
            <a:r>
              <a:rPr lang="en-US" altLang="ko-KR" dirty="0" smtClean="0"/>
              <a:t>		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err="1" smtClean="0"/>
              <a:t>template.query</a:t>
            </a:r>
            <a:r>
              <a:rPr lang="en-US" altLang="ko-KR" dirty="0" smtClean="0"/>
              <a:t>			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7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0"/>
            <a:ext cx="6651650" cy="664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4211960" y="6372036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http://blog.naver.com/ha00kim/220262565952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55976" y="615601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http://rlaxogns2.tistory.com/category/Spring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-18074140"/>
            <a:ext cx="10297144" cy="2802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인터페이스 </a:t>
            </a:r>
            <a:r>
              <a:rPr lang="en-US" altLang="ko-KR" sz="1100" dirty="0" smtClean="0"/>
              <a:t>DAO</a:t>
            </a:r>
          </a:p>
          <a:p>
            <a:r>
              <a:rPr lang="en-US" altLang="ko-KR" sz="1100" dirty="0" smtClean="0"/>
              <a:t> </a:t>
            </a:r>
          </a:p>
          <a:p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java.util.List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com.member.dto.MemberDTO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public interface </a:t>
            </a:r>
            <a:r>
              <a:rPr lang="en-US" altLang="ko-KR" sz="1100" dirty="0" err="1" smtClean="0"/>
              <a:t>MemberDAO</a:t>
            </a:r>
            <a:r>
              <a:rPr lang="en-US" altLang="ko-KR" sz="1100" dirty="0" smtClean="0"/>
              <a:t> {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insert(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mt</a:t>
            </a:r>
            <a:r>
              <a:rPr lang="en-US" altLang="ko-KR" sz="1100" dirty="0" smtClean="0"/>
              <a:t>); //</a:t>
            </a:r>
            <a:r>
              <a:rPr lang="ko-KR" altLang="en-US" sz="1100" dirty="0" smtClean="0"/>
              <a:t>추가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r>
              <a:rPr lang="en-US" altLang="ko-KR" sz="1100" dirty="0" smtClean="0"/>
              <a:t>public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view(String id); // </a:t>
            </a:r>
            <a:r>
              <a:rPr lang="ko-KR" altLang="en-US" sz="1100" dirty="0" smtClean="0"/>
              <a:t>상세보기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public List </a:t>
            </a:r>
            <a:r>
              <a:rPr lang="en-US" altLang="ko-KR" sz="1100" dirty="0" err="1" smtClean="0"/>
              <a:t>getMemberList</a:t>
            </a:r>
            <a:r>
              <a:rPr lang="en-US" altLang="ko-KR" sz="1100" dirty="0" smtClean="0"/>
              <a:t>(); //</a:t>
            </a:r>
            <a:r>
              <a:rPr lang="ko-KR" altLang="en-US" sz="1100" dirty="0" smtClean="0"/>
              <a:t>전체보기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public void update(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mt</a:t>
            </a:r>
            <a:r>
              <a:rPr lang="en-US" altLang="ko-KR" sz="1100" dirty="0" smtClean="0"/>
              <a:t>); //</a:t>
            </a:r>
            <a:r>
              <a:rPr lang="ko-KR" altLang="en-US" sz="1100" dirty="0" smtClean="0"/>
              <a:t>수정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public void delete(String id); //</a:t>
            </a:r>
            <a:r>
              <a:rPr lang="ko-KR" altLang="en-US" sz="1100" dirty="0" smtClean="0"/>
              <a:t>삭제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en-US" altLang="ko-KR" sz="1100" dirty="0" smtClean="0"/>
              <a:t>}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 </a:t>
            </a:r>
          </a:p>
          <a:p>
            <a:r>
              <a:rPr lang="ko-KR" altLang="en-US" sz="1100" dirty="0" smtClean="0"/>
              <a:t>클래스 </a:t>
            </a:r>
            <a:r>
              <a:rPr lang="en-US" altLang="ko-KR" sz="1100" dirty="0" err="1" smtClean="0"/>
              <a:t>DAOImpl</a:t>
            </a:r>
            <a:endParaRPr lang="en-US" altLang="ko-KR" sz="1100" dirty="0" smtClean="0"/>
          </a:p>
          <a:p>
            <a:r>
              <a:rPr lang="en-US" altLang="ko-KR" sz="1100" dirty="0" smtClean="0"/>
              <a:t> </a:t>
            </a:r>
          </a:p>
          <a:p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java.sql.ResultSet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java.sql.SQLException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java.util.List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org.springframework.jdbc.core.JdbcTemplate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org.springframework.jdbc.core.RowMapper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com.member.dto.MemberDTO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public class </a:t>
            </a:r>
            <a:r>
              <a:rPr lang="en-US" altLang="ko-KR" sz="1100" dirty="0" err="1" smtClean="0"/>
              <a:t>MemberDAOImpl</a:t>
            </a:r>
            <a:r>
              <a:rPr lang="en-US" altLang="ko-KR" sz="1100" dirty="0" smtClean="0"/>
              <a:t> implements </a:t>
            </a:r>
            <a:r>
              <a:rPr lang="en-US" altLang="ko-KR" sz="1100" dirty="0" err="1" smtClean="0"/>
              <a:t>MemberDAO</a:t>
            </a:r>
            <a:r>
              <a:rPr lang="en-US" altLang="ko-KR" sz="1100" dirty="0" smtClean="0"/>
              <a:t>{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    private </a:t>
            </a:r>
            <a:r>
              <a:rPr lang="en-US" altLang="ko-KR" sz="1100" dirty="0" err="1" smtClean="0"/>
              <a:t>JdbcTemplate</a:t>
            </a:r>
            <a:r>
              <a:rPr lang="en-US" altLang="ko-KR" sz="1100" dirty="0" smtClean="0"/>
              <a:t> template;</a:t>
            </a:r>
            <a:br>
              <a:rPr lang="en-US" altLang="ko-KR" sz="1100" dirty="0" smtClean="0"/>
            </a:br>
            <a:r>
              <a:rPr lang="en-US" altLang="ko-KR" sz="1100" dirty="0" smtClean="0"/>
              <a:t>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insert(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mt</a:t>
            </a:r>
            <a:r>
              <a:rPr lang="en-US" altLang="ko-KR" sz="1100" dirty="0" smtClean="0"/>
              <a:t>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String 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="insert into </a:t>
            </a:r>
            <a:r>
              <a:rPr lang="en-US" altLang="ko-KR" sz="1100" dirty="0" err="1" smtClean="0"/>
              <a:t>springmember</a:t>
            </a:r>
            <a:r>
              <a:rPr lang="en-US" altLang="ko-KR" sz="1100" dirty="0" smtClean="0"/>
              <a:t> values(?,?,?,?,?,</a:t>
            </a:r>
            <a:r>
              <a:rPr lang="en-US" altLang="ko-KR" sz="1100" dirty="0" err="1" smtClean="0"/>
              <a:t>sysdate</a:t>
            </a:r>
            <a:r>
              <a:rPr lang="en-US" altLang="ko-KR" sz="1100" dirty="0" smtClean="0"/>
              <a:t>)";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//?</a:t>
            </a:r>
            <a:r>
              <a:rPr lang="ko-KR" altLang="en-US" sz="1100" dirty="0" smtClean="0"/>
              <a:t>에 담기위한  오브젝트 배열 생성</a:t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</a:t>
            </a:r>
            <a:r>
              <a:rPr lang="en-US" altLang="ko-KR" sz="1100" dirty="0" smtClean="0"/>
              <a:t>Object[] </a:t>
            </a:r>
            <a:r>
              <a:rPr lang="en-US" altLang="ko-KR" sz="1100" dirty="0" err="1" smtClean="0"/>
              <a:t>param</a:t>
            </a:r>
            <a:r>
              <a:rPr lang="en-US" altLang="ko-KR" sz="1100" dirty="0" smtClean="0"/>
              <a:t> = new Object[]{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</a:t>
            </a:r>
            <a:r>
              <a:rPr lang="en-US" altLang="ko-KR" sz="1100" dirty="0" err="1" smtClean="0"/>
              <a:t>mt.getId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mt.getPass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mt.getName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mt.getAddr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mt.getMemo</a:t>
            </a:r>
            <a:r>
              <a:rPr lang="en-US" altLang="ko-KR" sz="1100" dirty="0" smtClean="0"/>
              <a:t>()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};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</a:t>
            </a:r>
            <a:r>
              <a:rPr lang="en-US" altLang="ko-KR" sz="1100" dirty="0" err="1" smtClean="0"/>
              <a:t>template.update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sql,param</a:t>
            </a:r>
            <a:r>
              <a:rPr lang="en-US" altLang="ko-KR" sz="1100" dirty="0" smtClean="0"/>
              <a:t>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    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view(String id)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//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작성</a:t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</a:t>
            </a:r>
            <a:r>
              <a:rPr lang="en-US" altLang="ko-KR" sz="1100" dirty="0" smtClean="0"/>
              <a:t>String 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= "Select * from </a:t>
            </a:r>
            <a:r>
              <a:rPr lang="en-US" altLang="ko-KR" sz="1100" dirty="0" err="1" smtClean="0"/>
              <a:t>springmember</a:t>
            </a:r>
            <a:r>
              <a:rPr lang="en-US" altLang="ko-KR" sz="1100" dirty="0" smtClean="0"/>
              <a:t> where id='"+id+"'";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//</a:t>
            </a:r>
            <a:r>
              <a:rPr lang="en-US" altLang="ko-KR" sz="1100" dirty="0" err="1" smtClean="0"/>
              <a:t>dao</a:t>
            </a:r>
            <a:r>
              <a:rPr lang="ko-KR" altLang="en-US" sz="1100" dirty="0" smtClean="0"/>
              <a:t>에서 사용했던 </a:t>
            </a:r>
            <a:r>
              <a:rPr lang="en-US" altLang="ko-KR" sz="1100" dirty="0" err="1" smtClean="0"/>
              <a:t>rs</a:t>
            </a:r>
            <a:r>
              <a:rPr lang="ko-KR" altLang="en-US" sz="1100" dirty="0" smtClean="0"/>
              <a:t>를 사용하기 위해서는 </a:t>
            </a:r>
            <a:r>
              <a:rPr lang="en-US" altLang="ko-KR" sz="1100" dirty="0" err="1" smtClean="0"/>
              <a:t>RowMapper</a:t>
            </a:r>
            <a:r>
              <a:rPr lang="ko-KR" altLang="en-US" sz="1100" dirty="0" smtClean="0"/>
              <a:t>라는 객체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인터페이스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선언해야 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template.queryForObject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, new </a:t>
            </a:r>
            <a:r>
              <a:rPr lang="en-US" altLang="ko-KR" sz="1100" dirty="0" err="1" smtClean="0"/>
              <a:t>RowMapper</a:t>
            </a:r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&gt;(){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//</a:t>
            </a:r>
            <a:r>
              <a:rPr lang="en-US" altLang="ko-KR" sz="1100" dirty="0" err="1" smtClean="0"/>
              <a:t>RowMapper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객체에는 </a:t>
            </a:r>
            <a:r>
              <a:rPr lang="en-US" altLang="ko-KR" sz="1100" dirty="0" err="1" smtClean="0"/>
              <a:t>ResultSet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객체가 들어 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    </a:t>
            </a:r>
            <a:r>
              <a:rPr lang="en-US" altLang="ko-KR" sz="1100" dirty="0" smtClean="0"/>
              <a:t>//</a:t>
            </a:r>
            <a:r>
              <a:rPr lang="en-US" altLang="ko-KR" sz="1100" dirty="0" err="1" smtClean="0"/>
              <a:t>rs.String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이나 </a:t>
            </a:r>
            <a:r>
              <a:rPr lang="en-US" altLang="ko-KR" sz="1100" dirty="0" smtClean="0"/>
              <a:t>rs.int </a:t>
            </a:r>
            <a:r>
              <a:rPr lang="ko-KR" altLang="en-US" sz="1100" dirty="0" smtClean="0"/>
              <a:t>등으로 값을 받아오고 </a:t>
            </a:r>
            <a:r>
              <a:rPr lang="en-US" altLang="ko-KR" sz="1100" dirty="0" smtClean="0"/>
              <a:t>return</a:t>
            </a:r>
            <a:r>
              <a:rPr lang="ko-KR" altLang="en-US" sz="1100" dirty="0" smtClean="0"/>
              <a:t>에 돌려줄 값을 적으면 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    </a:t>
            </a:r>
            <a:r>
              <a:rPr lang="en-US" altLang="ko-KR" sz="1100" dirty="0" smtClean="0"/>
              <a:t>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public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mapRow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ResultSet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rs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arg1)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throws </a:t>
            </a:r>
            <a:r>
              <a:rPr lang="en-US" altLang="ko-KR" sz="1100" dirty="0" err="1" smtClean="0"/>
              <a:t>SQLException</a:t>
            </a:r>
            <a:r>
              <a:rPr lang="en-US" altLang="ko-KR" sz="1100" dirty="0" smtClean="0"/>
              <a:t>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 = new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();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dto.setId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("id"));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dto.setName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("name"));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dto.setPass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("pass"));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dto.setAddr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addr</a:t>
            </a:r>
            <a:r>
              <a:rPr lang="en-US" altLang="ko-KR" sz="1100" dirty="0" smtClean="0"/>
              <a:t>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dto.setMemo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("memo"));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</a:t>
            </a:r>
            <a:r>
              <a:rPr lang="en-US" altLang="ko-KR" sz="1100" dirty="0" err="1" smtClean="0"/>
              <a:t>dto.setRegdate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regdate</a:t>
            </a:r>
            <a:r>
              <a:rPr lang="en-US" altLang="ko-KR" sz="1100" dirty="0" smtClean="0"/>
              <a:t>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return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}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});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return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List&lt;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&gt; </a:t>
            </a:r>
            <a:r>
              <a:rPr lang="en-US" altLang="ko-KR" sz="1100" dirty="0" err="1" smtClean="0"/>
              <a:t>getMemberList</a:t>
            </a:r>
            <a:r>
              <a:rPr lang="en-US" altLang="ko-KR" sz="1100" dirty="0" smtClean="0"/>
              <a:t>()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//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작성</a:t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</a:t>
            </a:r>
            <a:r>
              <a:rPr lang="en-US" altLang="ko-KR" sz="1100" dirty="0" smtClean="0"/>
              <a:t>String 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="select * from </a:t>
            </a:r>
            <a:r>
              <a:rPr lang="en-US" altLang="ko-KR" sz="1100" dirty="0" err="1" smtClean="0"/>
              <a:t>springmember</a:t>
            </a:r>
            <a:r>
              <a:rPr lang="en-US" altLang="ko-KR" sz="1100" dirty="0" smtClean="0"/>
              <a:t>";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List&lt;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&gt; lists = </a:t>
            </a:r>
            <a:r>
              <a:rPr lang="en-US" altLang="ko-KR" sz="1100" dirty="0" err="1" smtClean="0"/>
              <a:t>template.query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,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new </a:t>
            </a:r>
            <a:r>
              <a:rPr lang="en-US" altLang="ko-KR" sz="1100" dirty="0" err="1" smtClean="0"/>
              <a:t>RowMapper</a:t>
            </a:r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&gt;(){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public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mapRow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ResultSet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rs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arg1)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throws </a:t>
            </a:r>
            <a:r>
              <a:rPr lang="en-US" altLang="ko-KR" sz="1100" dirty="0" err="1" smtClean="0"/>
              <a:t>SQLException</a:t>
            </a:r>
            <a:r>
              <a:rPr lang="en-US" altLang="ko-KR" sz="1100" dirty="0" smtClean="0"/>
              <a:t>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 = new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();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dto.setId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("id"));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dto.setName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("name"));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dto.setPass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("pass"));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dto.setAddr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addr</a:t>
            </a:r>
            <a:r>
              <a:rPr lang="en-US" altLang="ko-KR" sz="1100" dirty="0" smtClean="0"/>
              <a:t>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dto.setMemo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("memo"));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 </a:t>
            </a:r>
            <a:r>
              <a:rPr lang="en-US" altLang="ko-KR" sz="1100" dirty="0" err="1" smtClean="0"/>
              <a:t>dto.setRegdate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rs.getString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regdate</a:t>
            </a:r>
            <a:r>
              <a:rPr lang="en-US" altLang="ko-KR" sz="1100" dirty="0" smtClean="0"/>
              <a:t>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    return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    }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});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return lists;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//</a:t>
            </a:r>
            <a:r>
              <a:rPr lang="ko-KR" altLang="en-US" sz="1100" dirty="0" smtClean="0"/>
              <a:t>수정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update(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mt</a:t>
            </a:r>
            <a:r>
              <a:rPr lang="en-US" altLang="ko-KR" sz="1100" dirty="0" smtClean="0"/>
              <a:t>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String 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= "update </a:t>
            </a:r>
            <a:r>
              <a:rPr lang="en-US" altLang="ko-KR" sz="1100" dirty="0" err="1" smtClean="0"/>
              <a:t>springmember</a:t>
            </a:r>
            <a:r>
              <a:rPr lang="en-US" altLang="ko-KR" sz="1100" dirty="0" smtClean="0"/>
              <a:t> set pass=?, name=?, memo=?, </a:t>
            </a:r>
            <a:r>
              <a:rPr lang="en-US" altLang="ko-KR" sz="1100" dirty="0" err="1" smtClean="0"/>
              <a:t>addr</a:t>
            </a:r>
            <a:r>
              <a:rPr lang="en-US" altLang="ko-KR" sz="1100" dirty="0" smtClean="0"/>
              <a:t>=? where id=?";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Object[] </a:t>
            </a:r>
            <a:r>
              <a:rPr lang="en-US" altLang="ko-KR" sz="1100" dirty="0" err="1" smtClean="0"/>
              <a:t>param</a:t>
            </a:r>
            <a:r>
              <a:rPr lang="en-US" altLang="ko-KR" sz="1100" dirty="0" smtClean="0"/>
              <a:t> = new Object[]{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    </a:t>
            </a:r>
            <a:r>
              <a:rPr lang="en-US" altLang="ko-KR" sz="1100" dirty="0" err="1" smtClean="0"/>
              <a:t>mt.getPass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mt.getName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mt.getMemo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mt.getAddr</a:t>
            </a:r>
            <a:r>
              <a:rPr lang="en-US" altLang="ko-KR" sz="1100" dirty="0" smtClean="0"/>
              <a:t>(),</a:t>
            </a:r>
            <a:r>
              <a:rPr lang="en-US" altLang="ko-KR" sz="1100" dirty="0" err="1" smtClean="0"/>
              <a:t>mt.getId</a:t>
            </a:r>
            <a:r>
              <a:rPr lang="en-US" altLang="ko-KR" sz="1100" dirty="0" smtClean="0"/>
              <a:t>()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};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</a:t>
            </a:r>
            <a:r>
              <a:rPr lang="en-US" altLang="ko-KR" sz="1100" dirty="0" err="1" smtClean="0"/>
              <a:t>template.update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sql,param</a:t>
            </a:r>
            <a:r>
              <a:rPr lang="en-US" altLang="ko-KR" sz="1100" dirty="0" smtClean="0"/>
              <a:t>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</a:p>
          <a:p>
            <a:r>
              <a:rPr lang="en-US" altLang="ko-KR" sz="1100" dirty="0" smtClean="0"/>
              <a:t>    //</a:t>
            </a:r>
            <a:r>
              <a:rPr lang="ko-KR" altLang="en-US" sz="1100" dirty="0" smtClean="0"/>
              <a:t>삭제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delete(String id)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String 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 = "Delete from </a:t>
            </a:r>
            <a:r>
              <a:rPr lang="en-US" altLang="ko-KR" sz="1100" dirty="0" err="1" smtClean="0"/>
              <a:t>springmember</a:t>
            </a:r>
            <a:r>
              <a:rPr lang="en-US" altLang="ko-KR" sz="1100" dirty="0" smtClean="0"/>
              <a:t> where id='"+id+"'";</a:t>
            </a:r>
            <a:br>
              <a:rPr lang="en-US" altLang="ko-KR" sz="1100" dirty="0" smtClean="0"/>
            </a:br>
            <a:r>
              <a:rPr lang="en-US" altLang="ko-KR" sz="1100" dirty="0" smtClean="0"/>
              <a:t>        </a:t>
            </a:r>
            <a:r>
              <a:rPr lang="en-US" altLang="ko-KR" sz="1100" dirty="0" err="1" smtClean="0"/>
              <a:t>template.update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sql</a:t>
            </a:r>
            <a:r>
              <a:rPr lang="en-US" altLang="ko-KR" sz="1100" dirty="0" smtClean="0"/>
              <a:t>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</a:t>
            </a:r>
            <a:r>
              <a:rPr lang="en-US" altLang="ko-KR" sz="1100" dirty="0" err="1" smtClean="0"/>
              <a:t>setTemplate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JdbcTemplate</a:t>
            </a:r>
            <a:r>
              <a:rPr lang="en-US" altLang="ko-KR" sz="1100" dirty="0" smtClean="0"/>
              <a:t> template)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</a:t>
            </a:r>
            <a:r>
              <a:rPr lang="en-US" altLang="ko-KR" sz="1100" dirty="0" err="1" smtClean="0"/>
              <a:t>this.template</a:t>
            </a:r>
            <a:r>
              <a:rPr lang="en-US" altLang="ko-KR" sz="1100" dirty="0" smtClean="0"/>
              <a:t> = template;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>}</a:t>
            </a:r>
            <a:br>
              <a:rPr lang="en-US" altLang="ko-KR" sz="1100" dirty="0" smtClean="0"/>
            </a:br>
            <a:endParaRPr lang="en-US" altLang="ko-KR" sz="1100" dirty="0" smtClean="0"/>
          </a:p>
          <a:p>
            <a:r>
              <a:rPr lang="ko-KR" altLang="en-US" sz="1100" dirty="0" smtClean="0"/>
              <a:t>액션 </a:t>
            </a:r>
            <a:r>
              <a:rPr lang="en-US" altLang="ko-KR" sz="1100" dirty="0" smtClean="0"/>
              <a:t>Class</a:t>
            </a:r>
          </a:p>
          <a:p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javax.servlet.http.HttpServletRequest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javax.servlet.http.HttpServletResponse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org.springframework.web.servlet.ModelAndView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org.springframework.web.servlet.mvc.AbstractController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com.member.dao.MemberDAOImpl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com.member.dto.MemberDTO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public class </a:t>
            </a:r>
            <a:r>
              <a:rPr lang="en-US" altLang="ko-KR" sz="1100" dirty="0" err="1" smtClean="0"/>
              <a:t>InsertController</a:t>
            </a:r>
            <a:r>
              <a:rPr lang="en-US" altLang="ko-KR" sz="1100" dirty="0" smtClean="0"/>
              <a:t> extends </a:t>
            </a:r>
            <a:r>
              <a:rPr lang="en-US" altLang="ko-KR" sz="1100" dirty="0" err="1" smtClean="0"/>
              <a:t>AbstractController</a:t>
            </a:r>
            <a:r>
              <a:rPr lang="en-US" altLang="ko-KR" sz="1100" dirty="0" smtClean="0"/>
              <a:t>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private </a:t>
            </a:r>
            <a:r>
              <a:rPr lang="en-US" altLang="ko-KR" sz="1100" dirty="0" err="1" smtClean="0"/>
              <a:t>MemberDAOImpl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dao</a:t>
            </a:r>
            <a:r>
              <a:rPr lang="en-US" altLang="ko-KR" sz="1100" dirty="0" smtClean="0"/>
              <a:t>; //springboard-servlet.xml</a:t>
            </a:r>
            <a:r>
              <a:rPr lang="ko-KR" altLang="en-US" sz="1100" dirty="0" smtClean="0"/>
              <a:t>에서 선언한 </a:t>
            </a:r>
            <a:r>
              <a:rPr lang="en-US" altLang="ko-KR" sz="1100" dirty="0" err="1" smtClean="0"/>
              <a:t>dao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호출</a:t>
            </a:r>
            <a:br>
              <a:rPr lang="ko-KR" altLang="en-US" sz="1100" dirty="0" smtClean="0"/>
            </a:br>
            <a:r>
              <a:rPr lang="ko-KR" altLang="en-US" sz="1100" dirty="0" smtClean="0"/>
              <a:t>    </a:t>
            </a:r>
            <a:br>
              <a:rPr lang="ko-KR" altLang="en-US" sz="1100" dirty="0" smtClean="0"/>
            </a:br>
            <a:r>
              <a:rPr lang="ko-KR" altLang="en-US" sz="1100" dirty="0" smtClean="0"/>
              <a:t>    </a:t>
            </a:r>
            <a:r>
              <a:rPr lang="en-US" altLang="ko-KR" sz="1100" dirty="0" smtClean="0"/>
              <a:t>@Override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protected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handleRequestInternal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HttpServletRequest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req</a:t>
            </a:r>
            <a:r>
              <a:rPr lang="en-US" altLang="ko-KR" sz="1100" dirty="0" smtClean="0"/>
              <a:t>,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HttpServletResponse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resp</a:t>
            </a:r>
            <a:r>
              <a:rPr lang="en-US" altLang="ko-KR" sz="1100" dirty="0" smtClean="0"/>
              <a:t>) throws Exception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 = new </a:t>
            </a:r>
            <a:r>
              <a:rPr lang="en-US" altLang="ko-KR" sz="1100" dirty="0" err="1" smtClean="0"/>
              <a:t>MemberDTO</a:t>
            </a:r>
            <a:r>
              <a:rPr lang="en-US" altLang="ko-KR" sz="1100" dirty="0" smtClean="0"/>
              <a:t>();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dto.setId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req.getParameter</a:t>
            </a:r>
            <a:r>
              <a:rPr lang="en-US" altLang="ko-KR" sz="1100" dirty="0" smtClean="0"/>
              <a:t>("id"));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dto.setPass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req.getParameter</a:t>
            </a:r>
            <a:r>
              <a:rPr lang="en-US" altLang="ko-KR" sz="1100" dirty="0" smtClean="0"/>
              <a:t>("pass"));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dto.setName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req.getParameter</a:t>
            </a:r>
            <a:r>
              <a:rPr lang="en-US" altLang="ko-KR" sz="1100" dirty="0" smtClean="0"/>
              <a:t>("name"));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dto.setAddr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req.getParameter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addr</a:t>
            </a:r>
            <a:r>
              <a:rPr lang="en-US" altLang="ko-KR" sz="1100" dirty="0" smtClean="0"/>
              <a:t>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 </a:t>
            </a:r>
            <a:r>
              <a:rPr lang="en-US" altLang="ko-KR" sz="1100" dirty="0" err="1" smtClean="0"/>
              <a:t>dto.setMemo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req.getParameter</a:t>
            </a:r>
            <a:r>
              <a:rPr lang="en-US" altLang="ko-KR" sz="1100" dirty="0" smtClean="0"/>
              <a:t>("memo"));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     //</a:t>
            </a:r>
            <a:r>
              <a:rPr lang="en-US" altLang="ko-KR" sz="1100" dirty="0" err="1" smtClean="0"/>
              <a:t>dao</a:t>
            </a:r>
            <a:r>
              <a:rPr lang="ko-KR" altLang="en-US" sz="1100" dirty="0" smtClean="0"/>
              <a:t>에 있는 </a:t>
            </a:r>
            <a:r>
              <a:rPr lang="en-US" altLang="ko-KR" sz="1100" dirty="0" smtClean="0"/>
              <a:t>SQL </a:t>
            </a:r>
            <a:r>
              <a:rPr lang="ko-KR" altLang="en-US" sz="1100" dirty="0" err="1" smtClean="0"/>
              <a:t>메서드</a:t>
            </a:r>
            <a:r>
              <a:rPr lang="ko-KR" altLang="en-US" sz="1100" dirty="0" smtClean="0"/>
              <a:t> 호출</a:t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    </a:t>
            </a:r>
            <a:r>
              <a:rPr lang="en-US" altLang="ko-KR" sz="1100" dirty="0" err="1" smtClean="0"/>
              <a:t>dao.insert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dto</a:t>
            </a:r>
            <a:r>
              <a:rPr lang="en-US" altLang="ko-KR" sz="1100" dirty="0" smtClean="0"/>
              <a:t>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    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//</a:t>
            </a:r>
            <a:r>
              <a:rPr lang="ko-KR" altLang="en-US" sz="1100" dirty="0" smtClean="0"/>
              <a:t>디폴트로 </a:t>
            </a:r>
            <a:r>
              <a:rPr lang="en-US" altLang="ko-KR" sz="1100" dirty="0" smtClean="0"/>
              <a:t>Dispatcher</a:t>
            </a:r>
            <a:r>
              <a:rPr lang="ko-KR" altLang="en-US" sz="1100" dirty="0" smtClean="0"/>
              <a:t>를 </a:t>
            </a:r>
            <a:r>
              <a:rPr lang="en-US" altLang="ko-KR" sz="1100" dirty="0" smtClean="0"/>
              <a:t>redirect </a:t>
            </a:r>
            <a:r>
              <a:rPr lang="ko-KR" altLang="en-US" sz="1100" dirty="0" smtClean="0"/>
              <a:t>형태로 전송 하는 방법</a:t>
            </a:r>
            <a:br>
              <a:rPr lang="ko-KR" altLang="en-US" sz="1100" dirty="0" smtClean="0"/>
            </a:br>
            <a:r>
              <a:rPr lang="ko-KR" altLang="en-US" sz="1100" dirty="0" smtClean="0"/>
              <a:t>        </a:t>
            </a:r>
            <a:r>
              <a:rPr lang="en-US" altLang="ko-KR" sz="1100" dirty="0" smtClean="0"/>
              <a:t>return new </a:t>
            </a:r>
            <a:r>
              <a:rPr lang="en-US" altLang="ko-KR" sz="1100" dirty="0" err="1" smtClean="0"/>
              <a:t>ModelAndView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redirect:memberList.do</a:t>
            </a:r>
            <a:r>
              <a:rPr lang="en-US" altLang="ko-KR" sz="1100" dirty="0" smtClean="0"/>
              <a:t>");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    //springboard-servlet.xml</a:t>
            </a:r>
            <a:r>
              <a:rPr lang="ko-KR" altLang="en-US" sz="1100" dirty="0" smtClean="0"/>
              <a:t>에서 선언한 </a:t>
            </a:r>
            <a:r>
              <a:rPr lang="en-US" altLang="ko-KR" sz="1100" dirty="0" err="1" smtClean="0"/>
              <a:t>dao</a:t>
            </a:r>
            <a:r>
              <a:rPr lang="ko-KR" altLang="en-US" sz="1100" dirty="0" smtClean="0"/>
              <a:t>를 가져오는 </a:t>
            </a:r>
            <a:r>
              <a:rPr lang="en-US" altLang="ko-KR" sz="1100" dirty="0" smtClean="0"/>
              <a:t>setter</a:t>
            </a:r>
            <a:br>
              <a:rPr lang="en-US" altLang="ko-KR" sz="1100" dirty="0" smtClean="0"/>
            </a:br>
            <a:r>
              <a:rPr lang="en-US" altLang="ko-KR" sz="1100" dirty="0" smtClean="0"/>
              <a:t>    public void </a:t>
            </a:r>
            <a:r>
              <a:rPr lang="en-US" altLang="ko-KR" sz="1100" dirty="0" err="1" smtClean="0"/>
              <a:t>setDao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MemberDAOImpl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dao</a:t>
            </a:r>
            <a:r>
              <a:rPr lang="en-US" altLang="ko-KR" sz="1100" dirty="0" smtClean="0"/>
              <a:t>) {</a:t>
            </a:r>
            <a:br>
              <a:rPr lang="en-US" altLang="ko-KR" sz="1100" dirty="0" smtClean="0"/>
            </a:br>
            <a:r>
              <a:rPr lang="en-US" altLang="ko-KR" sz="1100" dirty="0" smtClean="0"/>
              <a:t>        this.dao = </a:t>
            </a:r>
            <a:r>
              <a:rPr lang="en-US" altLang="ko-KR" sz="1100" dirty="0" err="1" smtClean="0"/>
              <a:t>dao</a:t>
            </a:r>
            <a:r>
              <a:rPr lang="en-US" altLang="ko-KR" sz="1100" dirty="0" smtClean="0"/>
              <a:t>;</a:t>
            </a:r>
            <a:br>
              <a:rPr lang="en-US" altLang="ko-KR" sz="1100" dirty="0" smtClean="0"/>
            </a:br>
            <a:r>
              <a:rPr lang="en-US" altLang="ko-KR" sz="1100" dirty="0" smtClean="0"/>
              <a:t>    }</a:t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}​</a:t>
            </a:r>
            <a:br>
              <a:rPr lang="en-US" altLang="ko-KR" sz="1100" dirty="0" smtClean="0"/>
            </a:br>
            <a:r>
              <a:rPr lang="en-US" altLang="ko-KR" sz="1100" dirty="0" smtClean="0"/>
              <a:t> </a:t>
            </a:r>
          </a:p>
          <a:p>
            <a:r>
              <a:rPr lang="en-US" altLang="ko-KR" sz="1100" dirty="0" smtClean="0"/>
              <a:t> </a:t>
            </a:r>
          </a:p>
          <a:p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출처</a:t>
            </a:r>
            <a:r>
              <a:rPr lang="en-US" altLang="ko-KR" sz="1100" b="1" dirty="0" smtClean="0"/>
              <a:t>]</a:t>
            </a:r>
            <a:r>
              <a:rPr lang="ko-KR" altLang="en-US" sz="1100" dirty="0" smtClean="0"/>
              <a:t> </a:t>
            </a:r>
            <a:r>
              <a:rPr lang="en-US" altLang="ko-KR" sz="1100" dirty="0" smtClean="0">
                <a:hlinkClick r:id="rId2"/>
              </a:rPr>
              <a:t>Spring JDBC Template</a:t>
            </a:r>
            <a:r>
              <a:rPr lang="en-US" altLang="ko-KR" sz="1100" dirty="0" smtClean="0"/>
              <a:t>|</a:t>
            </a:r>
            <a:r>
              <a:rPr lang="ko-KR" altLang="en-US" sz="1100" b="1" dirty="0" smtClean="0"/>
              <a:t>작성자</a:t>
            </a:r>
            <a:r>
              <a:rPr lang="ko-KR" altLang="en-US" sz="1100" dirty="0" smtClean="0"/>
              <a:t> </a:t>
            </a:r>
            <a:r>
              <a:rPr lang="ko-KR" altLang="en-US" sz="1100" dirty="0" err="1" smtClean="0">
                <a:hlinkClick r:id="rId3"/>
              </a:rPr>
              <a:t>키시니쿠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795" y="2095407"/>
            <a:ext cx="2135981" cy="809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12-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클래스에 </a:t>
            </a:r>
            <a:r>
              <a:rPr lang="en-US" altLang="ko-KR" sz="1600" b="1" dirty="0">
                <a:latin typeface="+mn-ea"/>
              </a:rPr>
              <a:t>@</a:t>
            </a:r>
            <a:r>
              <a:rPr lang="en-US" altLang="ko-KR" sz="1600" b="1" dirty="0" err="1">
                <a:latin typeface="+mn-ea"/>
              </a:rPr>
              <a:t>RequestMapping</a:t>
            </a:r>
            <a:r>
              <a:rPr lang="ko-KR" altLang="en-US" sz="1600" b="1" dirty="0">
                <a:latin typeface="+mn-ea"/>
              </a:rPr>
              <a:t>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939123" y="1959782"/>
            <a:ext cx="3255183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클래스에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RequestMapping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2532185" y="2212601"/>
            <a:ext cx="1350634" cy="21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756" y="1116906"/>
            <a:ext cx="8007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메서드에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어노테이션을</a:t>
            </a:r>
            <a:r>
              <a:rPr lang="ko-KR" altLang="en-US" sz="1100" dirty="0" smtClean="0"/>
              <a:t> 적용하여 요청경로를 얻습니다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@</a:t>
            </a:r>
            <a:r>
              <a:rPr lang="en-US" altLang="ko-KR" sz="1100" dirty="0" err="1" smtClean="0"/>
              <a:t>RequestMapping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어노테이션을</a:t>
            </a:r>
            <a:r>
              <a:rPr lang="ko-KR" altLang="en-US" sz="1100" dirty="0" smtClean="0"/>
              <a:t> 클래스에 적용하여 요청경로를 얻는 방법에 대해서 살펴 봅니다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(</a:t>
            </a:r>
            <a:r>
              <a:rPr lang="en-US" altLang="ko-KR" sz="1100" dirty="0" smtClean="0"/>
              <a:t>spring_12_4_ex1_springex)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650" y="3835487"/>
            <a:ext cx="2143125" cy="16097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39123" y="3764569"/>
            <a:ext cx="3255183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메소드에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RequestMapping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2413489" y="4009293"/>
            <a:ext cx="1469330" cy="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939123" y="5334344"/>
            <a:ext cx="3255183" cy="47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조합된 요청 경로 </a:t>
            </a:r>
            <a:r>
              <a:rPr lang="en-US" altLang="ko-KR" dirty="0" smtClean="0"/>
              <a:t>: /board/write</a:t>
            </a:r>
            <a:endParaRPr lang="ko-KR" altLang="en-US" dirty="0"/>
          </a:p>
        </p:txBody>
      </p:sp>
      <p:sp>
        <p:nvSpPr>
          <p:cNvPr id="10" name="덧셈 기호 9"/>
          <p:cNvSpPr/>
          <p:nvPr/>
        </p:nvSpPr>
        <p:spPr>
          <a:xfrm>
            <a:off x="5322728" y="2770479"/>
            <a:ext cx="487973" cy="6506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등호 10"/>
          <p:cNvSpPr/>
          <p:nvPr/>
        </p:nvSpPr>
        <p:spPr>
          <a:xfrm>
            <a:off x="5322727" y="4415192"/>
            <a:ext cx="553916" cy="73855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5681" y="2733307"/>
            <a:ext cx="1257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/board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65681" y="4544828"/>
            <a:ext cx="1257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/write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1573" y="5839539"/>
            <a:ext cx="2250281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73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22-1.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트랜잭션의 개념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논리적 </a:t>
            </a:r>
            <a:r>
              <a:rPr lang="ko-KR" altLang="en-US" sz="1600" dirty="0" smtClean="0"/>
              <a:t>실행 단위로 전체 완료되지 </a:t>
            </a:r>
            <a:r>
              <a:rPr lang="ko-KR" altLang="en-US" sz="1600" dirty="0"/>
              <a:t>않을 경우 전체 취소되는 </a:t>
            </a:r>
            <a:r>
              <a:rPr lang="ko-KR" altLang="en-US" sz="1600" dirty="0" smtClean="0"/>
              <a:t>것을 의미</a:t>
            </a:r>
            <a:endParaRPr lang="en-US" altLang="ko-KR" sz="1600" dirty="0" smtClean="0"/>
          </a:p>
          <a:p>
            <a:r>
              <a:rPr lang="ko-KR" altLang="en-US" sz="1600" dirty="0" smtClean="0"/>
              <a:t>이때</a:t>
            </a:r>
            <a:r>
              <a:rPr lang="en-US" altLang="ko-KR" sz="1600" dirty="0"/>
              <a:t>, </a:t>
            </a:r>
            <a:r>
              <a:rPr lang="ko-KR" altLang="en-US" sz="1600" dirty="0"/>
              <a:t>작업이 완료되는 것을 </a:t>
            </a:r>
            <a:r>
              <a:rPr lang="ko-KR" altLang="en-US" sz="1600" dirty="0" err="1"/>
              <a:t>커밋</a:t>
            </a:r>
            <a:r>
              <a:rPr lang="en-US" altLang="ko-KR" sz="1600" dirty="0"/>
              <a:t>(commit)</a:t>
            </a:r>
            <a:r>
              <a:rPr lang="ko-KR" altLang="en-US" sz="1600" dirty="0"/>
              <a:t>이라고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작업이 취소되는 것을 </a:t>
            </a:r>
            <a:r>
              <a:rPr lang="ko-KR" altLang="en-US" sz="1600" dirty="0" smtClean="0"/>
              <a:t>롤백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rollback</a:t>
            </a:r>
            <a:r>
              <a:rPr lang="en-US" altLang="ko-KR" sz="1600" dirty="0"/>
              <a:t>)</a:t>
            </a:r>
            <a:r>
              <a:rPr lang="ko-KR" altLang="en-US" sz="1600" dirty="0"/>
              <a:t>이라고 </a:t>
            </a:r>
            <a:r>
              <a:rPr lang="ko-KR" altLang="en-US" sz="1600" dirty="0" smtClean="0"/>
              <a:t>합니다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20410" y="3867128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카드 결제</a:t>
            </a:r>
            <a:endParaRPr lang="en-US" altLang="ko-KR" sz="16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2314638" y="3109005"/>
            <a:ext cx="4282889" cy="6293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영화관 매표소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29304" y="3867129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마일리지</a:t>
            </a:r>
            <a:r>
              <a:rPr lang="ko-KR" altLang="en-US" sz="2400" dirty="0" smtClean="0"/>
              <a:t> 적립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29866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 </a:t>
            </a:r>
            <a:r>
              <a:rPr lang="ko-KR" altLang="en-US" sz="1600" b="1" dirty="0" smtClean="0">
                <a:latin typeface="+mn-ea"/>
              </a:rPr>
              <a:t>트랜잭션 사용방법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02926" y="2990603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매표소 직원</a:t>
            </a:r>
            <a:endParaRPr lang="en-US" altLang="ko-KR" sz="2400" dirty="0" smtClean="0"/>
          </a:p>
          <a:p>
            <a:pPr algn="ctr"/>
            <a:endParaRPr lang="en-US" altLang="ko-KR" sz="16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050" dirty="0" smtClean="0"/>
              <a:t>티켓을 고객한테 전</a:t>
            </a:r>
            <a:r>
              <a:rPr lang="ko-KR" altLang="en-US" sz="1050" dirty="0"/>
              <a:t>달</a:t>
            </a:r>
            <a:r>
              <a:rPr lang="ko-KR" altLang="en-US" sz="1050" dirty="0" smtClean="0"/>
              <a:t> 합니다</a:t>
            </a:r>
            <a:r>
              <a:rPr lang="en-US" altLang="ko-KR" sz="1050" dirty="0" smtClean="0"/>
              <a:t>.</a:t>
            </a:r>
          </a:p>
          <a:p>
            <a:pPr algn="ctr"/>
            <a:r>
              <a:rPr lang="en-US" altLang="ko-KR" sz="1050" dirty="0" smtClean="0"/>
              <a:t>- </a:t>
            </a:r>
            <a:r>
              <a:rPr lang="ko-KR" altLang="en-US" sz="1050" dirty="0" smtClean="0"/>
              <a:t>티켓은 </a:t>
            </a:r>
            <a:r>
              <a:rPr lang="en-US" altLang="ko-KR" sz="1050" dirty="0" smtClean="0"/>
              <a:t>1</a:t>
            </a:r>
            <a:r>
              <a:rPr lang="ko-KR" altLang="en-US" sz="1050" dirty="0" smtClean="0"/>
              <a:t>인당 </a:t>
            </a:r>
            <a:r>
              <a:rPr lang="en-US" altLang="ko-KR" sz="1050" dirty="0"/>
              <a:t>4</a:t>
            </a:r>
            <a:r>
              <a:rPr lang="ko-KR" altLang="en-US" sz="1050" dirty="0" smtClean="0"/>
              <a:t>장까지 구매 가능 합니다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2195736" y="1916832"/>
            <a:ext cx="5832648" cy="7843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프로야구 한국 시리즈 매표소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93244" y="2990604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카드 결제</a:t>
            </a:r>
            <a:endParaRPr lang="en-US" altLang="ko-KR" sz="2400" dirty="0" smtClean="0"/>
          </a:p>
          <a:p>
            <a:pPr algn="ctr"/>
            <a:endParaRPr lang="en-US" altLang="ko-KR" sz="16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050" dirty="0" smtClean="0"/>
              <a:t>카드 결제 프로세스 입니다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07756" y="1116907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우선 살펴볼 내용은 트랜잭션 처리를 하지 않았을 경우 </a:t>
            </a:r>
            <a:r>
              <a:rPr lang="en-US" altLang="ko-KR" sz="1100" dirty="0" smtClean="0"/>
              <a:t>rollback</a:t>
            </a:r>
            <a:r>
              <a:rPr lang="ko-KR" altLang="en-US" sz="1100" dirty="0"/>
              <a:t>이 되지 않는 경우입니다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(spring_22_2_ex1_springex)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376" y="4417402"/>
            <a:ext cx="1793081" cy="1047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0055" y="4417402"/>
            <a:ext cx="1843088" cy="8763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991033" y="5747704"/>
            <a:ext cx="4712110" cy="75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트랜잭션이 깨졌고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작업이 </a:t>
            </a:r>
            <a:r>
              <a:rPr lang="en-US" altLang="ko-KR" dirty="0" err="1" smtClean="0"/>
              <a:t>RollBack</a:t>
            </a:r>
            <a:r>
              <a:rPr lang="ko-KR" altLang="en-US" dirty="0" smtClean="0"/>
              <a:t>되어야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09220" y="5122606"/>
            <a:ext cx="486697" cy="62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642561" y="5027905"/>
            <a:ext cx="475130" cy="72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72399" y="4799785"/>
            <a:ext cx="1771349" cy="254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3889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 </a:t>
            </a:r>
            <a:r>
              <a:rPr lang="ko-KR" altLang="en-US" sz="1600" b="1" dirty="0" smtClean="0">
                <a:latin typeface="+mn-ea"/>
              </a:rPr>
              <a:t>트랜잭션 사용방법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02926" y="2990603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매표소 직원</a:t>
            </a:r>
            <a:endParaRPr lang="en-US" altLang="ko-KR" sz="2400" dirty="0" smtClean="0"/>
          </a:p>
          <a:p>
            <a:pPr algn="ctr"/>
            <a:endParaRPr lang="en-US" altLang="ko-KR" sz="16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050" dirty="0" smtClean="0"/>
              <a:t>티켓을 고객한테 전</a:t>
            </a:r>
            <a:r>
              <a:rPr lang="ko-KR" altLang="en-US" sz="1050" dirty="0"/>
              <a:t>달</a:t>
            </a:r>
            <a:r>
              <a:rPr lang="ko-KR" altLang="en-US" sz="1050" dirty="0" smtClean="0"/>
              <a:t> 합니다</a:t>
            </a:r>
            <a:r>
              <a:rPr lang="en-US" altLang="ko-KR" sz="1050" dirty="0" smtClean="0"/>
              <a:t>.</a:t>
            </a:r>
          </a:p>
          <a:p>
            <a:pPr algn="ctr"/>
            <a:r>
              <a:rPr lang="en-US" altLang="ko-KR" sz="1050" dirty="0" smtClean="0"/>
              <a:t>- </a:t>
            </a:r>
            <a:r>
              <a:rPr lang="ko-KR" altLang="en-US" sz="1050" dirty="0" smtClean="0"/>
              <a:t>티켓은 </a:t>
            </a:r>
            <a:r>
              <a:rPr lang="en-US" altLang="ko-KR" sz="1050" dirty="0" smtClean="0"/>
              <a:t>1</a:t>
            </a:r>
            <a:r>
              <a:rPr lang="ko-KR" altLang="en-US" sz="1050" dirty="0" smtClean="0"/>
              <a:t>인당 </a:t>
            </a:r>
            <a:r>
              <a:rPr lang="en-US" altLang="ko-KR" sz="1050" dirty="0"/>
              <a:t>4</a:t>
            </a:r>
            <a:r>
              <a:rPr lang="ko-KR" altLang="en-US" sz="1050" dirty="0" smtClean="0"/>
              <a:t>장까지 구매 가능 합니다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1835696" y="1844824"/>
            <a:ext cx="4782519" cy="8563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프로야구 한국 시리즈 매표소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93244" y="2990604"/>
            <a:ext cx="2657347" cy="13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카드 결제</a:t>
            </a:r>
            <a:endParaRPr lang="en-US" altLang="ko-KR" sz="2400" dirty="0" smtClean="0"/>
          </a:p>
          <a:p>
            <a:pPr algn="ctr"/>
            <a:endParaRPr lang="en-US" altLang="ko-KR" sz="16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050" dirty="0" smtClean="0"/>
              <a:t>카드 결제 프로세스 입니다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07756" y="1116907"/>
            <a:ext cx="800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트랜잭션 처리가 되어있는 경우 입니다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PlatformTransactionManger</a:t>
            </a:r>
            <a:r>
              <a:rPr lang="ko-KR" altLang="en-US" sz="1100" dirty="0" smtClean="0"/>
              <a:t>를 이용 합니다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smtClean="0"/>
              <a:t>(spring_22_2_ex2_springex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991033" y="5747704"/>
            <a:ext cx="4712110" cy="75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트랜잭션이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09220" y="5122606"/>
            <a:ext cx="486697" cy="62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642561" y="5027905"/>
            <a:ext cx="475130" cy="72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095" y="4363054"/>
            <a:ext cx="1721644" cy="106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7914" y="4340055"/>
            <a:ext cx="1807369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9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1166843"/>
            <a:ext cx="62464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데이터베이스 작성</a:t>
            </a:r>
          </a:p>
          <a:p>
            <a:r>
              <a:rPr lang="en-US" altLang="ko-KR" dirty="0" smtClean="0"/>
              <a:t>/** </a:t>
            </a:r>
          </a:p>
          <a:p>
            <a:r>
              <a:rPr lang="en-US" altLang="ko-KR" dirty="0" smtClean="0"/>
              <a:t> * create table ticket(</a:t>
            </a:r>
          </a:p>
          <a:p>
            <a:r>
              <a:rPr lang="en-US" altLang="ko-KR" dirty="0" smtClean="0"/>
              <a:t> * </a:t>
            </a:r>
            <a:r>
              <a:rPr lang="en-US" altLang="ko-KR" u="sng" dirty="0" err="1" smtClean="0"/>
              <a:t>consumerid</a:t>
            </a:r>
            <a:r>
              <a:rPr lang="en-US" altLang="ko-KR" u="sng" dirty="0" smtClean="0"/>
              <a:t> </a:t>
            </a:r>
            <a:r>
              <a:rPr lang="en-US" altLang="ko-KR" u="sng" dirty="0" err="1" smtClean="0"/>
              <a:t>varchar</a:t>
            </a:r>
            <a:r>
              <a:rPr lang="en-US" altLang="ko-KR" u="sng" dirty="0" smtClean="0"/>
              <a:t>(100),</a:t>
            </a:r>
          </a:p>
          <a:p>
            <a:r>
              <a:rPr lang="en-US" altLang="ko-KR" dirty="0" smtClean="0"/>
              <a:t> * </a:t>
            </a:r>
            <a:r>
              <a:rPr lang="en-US" altLang="ko-KR" u="sng" dirty="0" err="1" smtClean="0"/>
              <a:t>countnum</a:t>
            </a:r>
            <a:r>
              <a:rPr lang="en-US" altLang="ko-KR" u="sng" dirty="0" smtClean="0"/>
              <a:t> number(10),</a:t>
            </a:r>
          </a:p>
          <a:p>
            <a:r>
              <a:rPr lang="en-US" altLang="ko-KR" dirty="0" smtClean="0"/>
              <a:t> * constraint </a:t>
            </a:r>
            <a:r>
              <a:rPr lang="en-US" altLang="ko-KR" dirty="0" err="1" smtClean="0"/>
              <a:t>contnum_ck</a:t>
            </a:r>
            <a:r>
              <a:rPr lang="en-US" altLang="ko-KR" dirty="0" smtClean="0"/>
              <a:t> check(</a:t>
            </a:r>
            <a:r>
              <a:rPr lang="en-US" altLang="ko-KR" u="sng" dirty="0" err="1" smtClean="0"/>
              <a:t>countnum</a:t>
            </a:r>
            <a:r>
              <a:rPr lang="en-US" altLang="ko-KR" u="sng" dirty="0" smtClean="0"/>
              <a:t>&lt;5) </a:t>
            </a:r>
          </a:p>
          <a:p>
            <a:r>
              <a:rPr lang="ko-KR" altLang="en-US" dirty="0" smtClean="0"/>
              <a:t> *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* </a:t>
            </a:r>
          </a:p>
          <a:p>
            <a:r>
              <a:rPr lang="en-US" altLang="ko-KR" dirty="0" smtClean="0"/>
              <a:t> * create table card(</a:t>
            </a:r>
          </a:p>
          <a:p>
            <a:r>
              <a:rPr lang="en-US" altLang="ko-KR" dirty="0" smtClean="0"/>
              <a:t> * </a:t>
            </a:r>
            <a:r>
              <a:rPr lang="en-US" altLang="ko-KR" u="sng" dirty="0" err="1" smtClean="0"/>
              <a:t>consumerid</a:t>
            </a:r>
            <a:r>
              <a:rPr lang="en-US" altLang="ko-KR" u="sng" dirty="0" smtClean="0"/>
              <a:t> </a:t>
            </a:r>
            <a:r>
              <a:rPr lang="en-US" altLang="ko-KR" u="sng" dirty="0" err="1" smtClean="0"/>
              <a:t>varchar</a:t>
            </a:r>
            <a:r>
              <a:rPr lang="en-US" altLang="ko-KR" u="sng" dirty="0" smtClean="0"/>
              <a:t>(100),</a:t>
            </a:r>
          </a:p>
          <a:p>
            <a:r>
              <a:rPr lang="en-US" altLang="ko-KR" dirty="0" smtClean="0"/>
              <a:t> * amount number(10)</a:t>
            </a:r>
          </a:p>
          <a:p>
            <a:r>
              <a:rPr lang="ko-KR" altLang="en-US" dirty="0" smtClean="0"/>
              <a:t> *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* Handles requests for the application home page.</a:t>
            </a:r>
          </a:p>
          <a:p>
            <a:r>
              <a:rPr lang="ko-KR" altLang="en-US" dirty="0" smtClean="0"/>
              <a:t> *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180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3568" y="404664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 </a:t>
            </a:r>
            <a:r>
              <a:rPr lang="en-US" altLang="ko-KR" dirty="0" err="1" smtClean="0"/>
              <a:t>Dto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r>
              <a:rPr lang="en-US" altLang="ko-KR" dirty="0" smtClean="0"/>
              <a:t>3 Dao </a:t>
            </a:r>
            <a:r>
              <a:rPr lang="ko-KR" altLang="en-US" dirty="0" smtClean="0"/>
              <a:t>작성  후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20383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016" y="1340768"/>
            <a:ext cx="88569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40466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 </a:t>
            </a:r>
            <a:r>
              <a:rPr lang="en-US" altLang="ko-KR" dirty="0" err="1" smtClean="0"/>
              <a:t>servlet</a:t>
            </a:r>
            <a:r>
              <a:rPr lang="en-US" altLang="ko-KR" dirty="0" smtClean="0"/>
              <a:t>-context</a:t>
            </a:r>
            <a:r>
              <a:rPr lang="ko-KR" altLang="en-US" dirty="0" smtClean="0"/>
              <a:t>에  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등록하고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54197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54868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5 </a:t>
            </a:r>
            <a:r>
              <a:rPr lang="ko-KR" altLang="en-US" dirty="0" smtClean="0"/>
              <a:t>컨트롤러에  </a:t>
            </a:r>
            <a:r>
              <a:rPr lang="en-US" altLang="ko-KR" dirty="0" err="1" smtClean="0"/>
              <a:t>Autowired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시키고 컨트롤 작업을 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3056045" cy="128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3528" y="755412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 View</a:t>
            </a:r>
            <a:r>
              <a:rPr lang="ko-KR" altLang="en-US" dirty="0" smtClean="0"/>
              <a:t>를 작성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1667"/>
            <a:ext cx="4764360" cy="440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29961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680594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transactionManager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세팅한다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766762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5005046"/>
            <a:ext cx="3995936" cy="185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25135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Servlet-context.xml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81050"/>
            <a:ext cx="8949053" cy="437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1772816"/>
            <a:ext cx="66247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err="1" smtClean="0"/>
              <a:t>Mybatis</a:t>
            </a:r>
            <a:r>
              <a:rPr lang="en-US" altLang="ko-KR" sz="13800" dirty="0" smtClean="0"/>
              <a:t>  </a:t>
            </a:r>
            <a:endParaRPr lang="ko-KR" altLang="en-US" sz="1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28-1.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smtClean="0"/>
              <a:t>Template </a:t>
            </a:r>
            <a:r>
              <a:rPr lang="ko-KR" altLang="en-US" sz="1600" dirty="0" smtClean="0"/>
              <a:t>형태로 제작해 보자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80119"/>
            <a:ext cx="1991315" cy="2216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489" y="3605823"/>
            <a:ext cx="151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+mn-ea"/>
              </a:rPr>
              <a:t>DataBase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제작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7537" y="4889781"/>
            <a:ext cx="151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프로젝트 생성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504368"/>
            <a:ext cx="2317066" cy="32925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427984" y="1124744"/>
            <a:ext cx="47160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/**</a:t>
            </a:r>
          </a:p>
          <a:p>
            <a:r>
              <a:rPr lang="en-US" altLang="ko-KR" dirty="0" smtClean="0"/>
              <a:t> * Handles requests for the application home page.</a:t>
            </a:r>
          </a:p>
          <a:p>
            <a:r>
              <a:rPr lang="en-US" altLang="ko-KR" dirty="0" smtClean="0"/>
              <a:t> * 1. DB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en-US" altLang="ko-KR" dirty="0" smtClean="0"/>
              <a:t> * 2. pom.xml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u="sng" dirty="0" smtClean="0"/>
              <a:t>4.</a:t>
            </a:r>
            <a:r>
              <a:rPr lang="ko-KR" altLang="en-US" u="sng" dirty="0" smtClean="0"/>
              <a:t> </a:t>
            </a:r>
            <a:r>
              <a:rPr lang="en-US" altLang="ko-KR" u="sng" dirty="0" err="1" smtClean="0"/>
              <a:t>dto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dao</a:t>
            </a:r>
            <a:r>
              <a:rPr lang="en-US" altLang="ko-KR" u="sng" dirty="0" smtClean="0"/>
              <a:t>, </a:t>
            </a:r>
            <a:r>
              <a:rPr lang="en-US" altLang="ko-KR" u="sng" dirty="0" err="1" smtClean="0"/>
              <a:t>homeController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작성</a:t>
            </a:r>
            <a:endParaRPr lang="en-US" altLang="ko-KR" u="sng" dirty="0" smtClean="0"/>
          </a:p>
          <a:p>
            <a:r>
              <a:rPr lang="ko-KR" altLang="en-US" dirty="0" smtClean="0"/>
              <a:t> * </a:t>
            </a:r>
            <a:r>
              <a:rPr lang="en-US" altLang="ko-KR" dirty="0" smtClean="0"/>
              <a:t>3. </a:t>
            </a:r>
            <a:r>
              <a:rPr lang="en-US" altLang="ko-KR" u="sng" dirty="0" smtClean="0"/>
              <a:t>servlet-context.xml</a:t>
            </a:r>
          </a:p>
          <a:p>
            <a:endParaRPr lang="en-US" altLang="ko-KR" u="sng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org.mybatis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u="sng" dirty="0" err="1" smtClean="0"/>
              <a:t>mybatis</a:t>
            </a:r>
            <a:r>
              <a:rPr lang="en-US" altLang="ko-KR" u="sng" dirty="0" smtClean="0"/>
              <a:t>&lt;/</a:t>
            </a:r>
            <a:r>
              <a:rPr lang="en-US" altLang="ko-KR" u="sng" dirty="0" err="1" smtClean="0"/>
              <a:t>artifactId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&lt;version&gt;3.2.8&lt;/version&gt;</a:t>
            </a:r>
          </a:p>
          <a:p>
            <a:r>
              <a:rPr lang="en-US" altLang="ko-KR" dirty="0" smtClean="0"/>
              <a:t>&lt;/dependency&gt;</a:t>
            </a:r>
          </a:p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org.mybatis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u="sng" dirty="0" err="1" smtClean="0"/>
              <a:t>mybatis</a:t>
            </a:r>
            <a:r>
              <a:rPr lang="en-US" altLang="ko-KR" u="sng" dirty="0" smtClean="0"/>
              <a:t>-spring&lt;/</a:t>
            </a:r>
            <a:r>
              <a:rPr lang="en-US" altLang="ko-KR" u="sng" dirty="0" err="1" smtClean="0"/>
              <a:t>artifactId</a:t>
            </a:r>
            <a:r>
              <a:rPr lang="en-US" altLang="ko-KR" u="sng" dirty="0" smtClean="0"/>
              <a:t>&gt;</a:t>
            </a:r>
          </a:p>
          <a:p>
            <a:r>
              <a:rPr lang="en-US" altLang="ko-KR" dirty="0" smtClean="0"/>
              <a:t>&lt;version&gt;1.2.2&lt;/version&gt;</a:t>
            </a:r>
          </a:p>
          <a:p>
            <a:r>
              <a:rPr lang="en-US" altLang="ko-KR" dirty="0" smtClean="0"/>
              <a:t>&lt;/dependency&gt;*/</a:t>
            </a:r>
          </a:p>
        </p:txBody>
      </p:sp>
    </p:spTree>
    <p:extLst>
      <p:ext uri="{BB962C8B-B14F-4D97-AF65-F5344CB8AC3E}">
        <p14:creationId xmlns:p14="http://schemas.microsoft.com/office/powerpoint/2010/main" xmlns="" val="1613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28-1.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err="1"/>
              <a:t>Mybatis</a:t>
            </a:r>
            <a:r>
              <a:rPr lang="ko-KR" altLang="en-US" sz="1600" dirty="0"/>
              <a:t>를 사용하기 위한 기본 설정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(spring_28_1_ex1_springex)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80119"/>
            <a:ext cx="1991315" cy="2216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489" y="3605823"/>
            <a:ext cx="151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+mn-ea"/>
              </a:rPr>
              <a:t>DataBase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제작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7537" y="4889781"/>
            <a:ext cx="151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프로젝트 생성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504368"/>
            <a:ext cx="2317066" cy="32925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624" y="1052736"/>
            <a:ext cx="3514606" cy="3472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7416" y="4889959"/>
            <a:ext cx="2275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+mn-ea"/>
              </a:rPr>
              <a:t>Mybatis</a:t>
            </a:r>
            <a:r>
              <a:rPr lang="en-US" altLang="ko-KR" sz="1100" b="1" dirty="0" smtClean="0">
                <a:latin typeface="+mn-ea"/>
              </a:rPr>
              <a:t> libs </a:t>
            </a: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pom.xml</a:t>
            </a:r>
          </a:p>
        </p:txBody>
      </p:sp>
    </p:spTree>
    <p:extLst>
      <p:ext uri="{BB962C8B-B14F-4D97-AF65-F5344CB8AC3E}">
        <p14:creationId xmlns:p14="http://schemas.microsoft.com/office/powerpoint/2010/main" xmlns="" val="1613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29-1.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err="1"/>
              <a:t>Mybatis</a:t>
            </a:r>
            <a:r>
              <a:rPr lang="ko-KR" altLang="en-US" sz="1600" dirty="0"/>
              <a:t>를 이용한 리스트 </a:t>
            </a:r>
            <a:r>
              <a:rPr lang="ko-KR" altLang="en-US" sz="1600" dirty="0" smtClean="0"/>
              <a:t>출력 </a:t>
            </a:r>
            <a:r>
              <a:rPr lang="en-US" altLang="ko-KR" sz="1600" dirty="0" err="1" smtClean="0"/>
              <a:t>servlet</a:t>
            </a:r>
            <a:r>
              <a:rPr lang="en-US" altLang="ko-KR" sz="1600" dirty="0" smtClean="0"/>
              <a:t>… xml </a:t>
            </a:r>
            <a:r>
              <a:rPr lang="ko-KR" altLang="en-US" sz="1600" dirty="0" smtClean="0"/>
              <a:t>파일에 </a:t>
            </a:r>
            <a:r>
              <a:rPr lang="en-US" altLang="ko-KR" sz="1600" dirty="0" smtClean="0"/>
              <a:t>Bean</a:t>
            </a:r>
            <a:r>
              <a:rPr lang="ko-KR" altLang="en-US" sz="1600" dirty="0" smtClean="0"/>
              <a:t>추가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(spring_29_1_ex1_springex)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756" y="1548304"/>
            <a:ext cx="3782515" cy="4096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68115" y="5684179"/>
            <a:ext cx="2061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+mn-ea"/>
              </a:rPr>
              <a:t>Mybatis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사이트</a:t>
            </a:r>
            <a:endParaRPr lang="en-US" altLang="ko-KR" sz="1100" b="1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980728"/>
            <a:ext cx="5237110" cy="18413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1272" y="3014826"/>
            <a:ext cx="2061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스프링 설정 파일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36504" y="336395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/>
              <a:t>* </a:t>
            </a:r>
            <a:r>
              <a:rPr lang="en-US" altLang="ko-KR" sz="1600" dirty="0" smtClean="0"/>
              <a:t>pom.xml </a:t>
            </a:r>
            <a:r>
              <a:rPr lang="ko-KR" altLang="en-US" sz="1600" dirty="0" smtClean="0"/>
              <a:t>파일에서 다운로드 받는 방법 아래사이트 이용</a:t>
            </a:r>
          </a:p>
          <a:p>
            <a:r>
              <a:rPr lang="en-US" altLang="ko-KR" sz="1600" dirty="0" smtClean="0"/>
              <a:t> * </a:t>
            </a:r>
            <a:r>
              <a:rPr lang="en-US" altLang="ko-KR" sz="1600" dirty="0" smtClean="0">
                <a:hlinkClick r:id="rId4"/>
              </a:rPr>
              <a:t>http://mvnrepository.com/</a:t>
            </a:r>
            <a:endParaRPr lang="en-US" altLang="ko-KR" sz="1600" dirty="0" smtClean="0"/>
          </a:p>
          <a:p>
            <a:r>
              <a:rPr lang="ko-KR" altLang="en-US" sz="1600" dirty="0" smtClean="0"/>
              <a:t>*</a:t>
            </a:r>
            <a:r>
              <a:rPr lang="en-US" altLang="ko-KR" sz="1600" dirty="0" smtClean="0"/>
              <a:t>/</a:t>
            </a:r>
          </a:p>
          <a:p>
            <a:r>
              <a:rPr lang="en-US" altLang="ko-KR" sz="1600" dirty="0" smtClean="0"/>
              <a:t>http://www.mybatis.org/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2260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3439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051720" y="105273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검색창에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1331640" y="1237402"/>
            <a:ext cx="720080" cy="679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7478414" cy="439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1115616" y="414908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79712" y="414908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3439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04864"/>
            <a:ext cx="49815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3568" y="69269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필터를 추가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204864"/>
            <a:ext cx="26384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1248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29-1.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err="1" smtClean="0"/>
              <a:t>Mybatis</a:t>
            </a:r>
            <a:r>
              <a:rPr lang="ko-KR" altLang="en-US" sz="1600" dirty="0" smtClean="0"/>
              <a:t>에서 이용할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파일 만들기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938" y="1651000"/>
            <a:ext cx="7565231" cy="470535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2420083" y="3244362"/>
            <a:ext cx="2815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527789" y="3483503"/>
            <a:ext cx="2708030" cy="75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655279" y="3856893"/>
            <a:ext cx="2580541" cy="136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207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29-1.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err="1"/>
              <a:t>Mybatis</a:t>
            </a:r>
            <a:r>
              <a:rPr lang="ko-KR" altLang="en-US" sz="1600" dirty="0"/>
              <a:t>를 이용한 리스트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(spring_29_1_ex1_springex)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5067" y="1927714"/>
            <a:ext cx="4250531" cy="628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5311" y="3277582"/>
            <a:ext cx="3783073" cy="2565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9434" y="2703223"/>
            <a:ext cx="2061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+mn-ea"/>
              </a:rPr>
              <a:t>.xml </a:t>
            </a:r>
            <a:r>
              <a:rPr lang="ko-KR" altLang="en-US" sz="1100" b="1" dirty="0" smtClean="0">
                <a:latin typeface="+mn-ea"/>
              </a:rPr>
              <a:t>파일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9434" y="5843221"/>
            <a:ext cx="206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+mn-ea"/>
              </a:rPr>
              <a:t>dao</a:t>
            </a:r>
            <a:r>
              <a:rPr lang="ko-KR" altLang="en-US" b="1" dirty="0" smtClean="0">
                <a:latin typeface="+mn-ea"/>
              </a:rPr>
              <a:t>객체 사용처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547" y="3717032"/>
            <a:ext cx="2697826" cy="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70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756" y="760205"/>
            <a:ext cx="800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30-1.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dirty="0" err="1"/>
              <a:t>Mybatis</a:t>
            </a:r>
            <a:r>
              <a:rPr lang="ko-KR" altLang="en-US" sz="1600" dirty="0"/>
              <a:t>를 </a:t>
            </a:r>
            <a:r>
              <a:rPr lang="ko-KR" altLang="en-US" sz="1600" dirty="0" err="1" smtClean="0"/>
              <a:t>글작성</a:t>
            </a:r>
            <a:r>
              <a:rPr lang="ko-KR" altLang="en-US" sz="1600" dirty="0" smtClean="0"/>
              <a:t> 및 삭제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07756" y="1107832"/>
            <a:ext cx="800759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756" y="1116906"/>
            <a:ext cx="8007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(spring_30_1_ex1_springex)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844" y="1701053"/>
            <a:ext cx="596503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40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96" y="787926"/>
            <a:ext cx="95770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&lt;filter&gt;</a:t>
            </a:r>
          </a:p>
          <a:p>
            <a:r>
              <a:rPr lang="en-US" altLang="ko-KR" dirty="0" smtClean="0"/>
              <a:t>    &lt;filter-name&gt;</a:t>
            </a:r>
            <a:r>
              <a:rPr lang="en-US" altLang="ko-KR" dirty="0" err="1" smtClean="0"/>
              <a:t>characterEncodingFilter</a:t>
            </a:r>
            <a:r>
              <a:rPr lang="en-US" altLang="ko-KR" dirty="0" smtClean="0"/>
              <a:t>&lt;/filter-name&gt;</a:t>
            </a:r>
          </a:p>
          <a:p>
            <a:r>
              <a:rPr lang="en-US" altLang="ko-KR" dirty="0" smtClean="0"/>
              <a:t>    &lt;filter-class&gt;</a:t>
            </a:r>
            <a:r>
              <a:rPr lang="en-US" altLang="ko-KR" dirty="0" err="1" smtClean="0"/>
              <a:t>org.springframework.web.filter.CharacterEncodingFilter</a:t>
            </a:r>
            <a:r>
              <a:rPr lang="en-US" altLang="ko-KR" dirty="0" smtClean="0"/>
              <a:t>&lt;/filter-class&gt;</a:t>
            </a:r>
          </a:p>
          <a:p>
            <a:r>
              <a:rPr lang="en-US" altLang="ko-KR" dirty="0" smtClean="0"/>
              <a:t>    &lt;init-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&lt;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-name&gt;encoding&lt;/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-name&gt;</a:t>
            </a:r>
          </a:p>
          <a:p>
            <a:r>
              <a:rPr lang="en-US" altLang="ko-KR" dirty="0" smtClean="0"/>
              <a:t>      &lt;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-value&gt;UTF-8&lt;/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-value&gt;</a:t>
            </a:r>
          </a:p>
          <a:p>
            <a:r>
              <a:rPr lang="en-US" altLang="ko-KR" dirty="0" smtClean="0"/>
              <a:t>    &lt;/init-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&lt;init-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&lt;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-name&gt;</a:t>
            </a:r>
            <a:r>
              <a:rPr lang="en-US" altLang="ko-KR" dirty="0" err="1" smtClean="0"/>
              <a:t>forceEncoding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-name&gt;</a:t>
            </a:r>
          </a:p>
          <a:p>
            <a:r>
              <a:rPr lang="en-US" altLang="ko-KR" dirty="0" smtClean="0"/>
              <a:t>      &lt;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-value&gt;true&lt;/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-value&gt;</a:t>
            </a:r>
          </a:p>
          <a:p>
            <a:r>
              <a:rPr lang="en-US" altLang="ko-KR" dirty="0" smtClean="0"/>
              <a:t>    &lt;/init-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&lt;/filter&gt;</a:t>
            </a:r>
          </a:p>
          <a:p>
            <a:r>
              <a:rPr lang="en-US" altLang="ko-KR" dirty="0" smtClean="0"/>
              <a:t>  &lt;filter-mapping&gt;</a:t>
            </a:r>
          </a:p>
          <a:p>
            <a:r>
              <a:rPr lang="en-US" altLang="ko-KR" dirty="0" smtClean="0"/>
              <a:t>    &lt;filter-name&gt;</a:t>
            </a:r>
            <a:r>
              <a:rPr lang="en-US" altLang="ko-KR" dirty="0" err="1" smtClean="0"/>
              <a:t>characterEncodingFilter</a:t>
            </a:r>
            <a:r>
              <a:rPr lang="en-US" altLang="ko-KR" dirty="0" smtClean="0"/>
              <a:t>&lt;/filter-name&gt;</a:t>
            </a:r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-pattern&gt;/*&lt;/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-pattern&gt;</a:t>
            </a:r>
          </a:p>
          <a:p>
            <a:r>
              <a:rPr lang="en-US" altLang="ko-KR" dirty="0" smtClean="0"/>
              <a:t>  &lt;/filter-mapping&gt;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78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1712</Words>
  <Application>Microsoft Office PowerPoint</Application>
  <PresentationFormat>화면 슬라이드 쇼(4:3)</PresentationFormat>
  <Paragraphs>423</Paragraphs>
  <Slides>83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t</cp:lastModifiedBy>
  <cp:revision>196</cp:revision>
  <dcterms:created xsi:type="dcterms:W3CDTF">2006-10-05T04:04:58Z</dcterms:created>
  <dcterms:modified xsi:type="dcterms:W3CDTF">2018-06-09T14:56:16Z</dcterms:modified>
</cp:coreProperties>
</file>